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351" r:id="rId3"/>
    <p:sldId id="352" r:id="rId4"/>
    <p:sldId id="353" r:id="rId5"/>
    <p:sldId id="354" r:id="rId6"/>
    <p:sldId id="383" r:id="rId7"/>
    <p:sldId id="384" r:id="rId8"/>
    <p:sldId id="257" r:id="rId9"/>
    <p:sldId id="363" r:id="rId10"/>
    <p:sldId id="367" r:id="rId11"/>
    <p:sldId id="365" r:id="rId12"/>
    <p:sldId id="387" r:id="rId13"/>
    <p:sldId id="388" r:id="rId14"/>
    <p:sldId id="376" r:id="rId15"/>
    <p:sldId id="378" r:id="rId16"/>
    <p:sldId id="379" r:id="rId17"/>
    <p:sldId id="381" r:id="rId18"/>
    <p:sldId id="382" r:id="rId19"/>
    <p:sldId id="389" r:id="rId20"/>
    <p:sldId id="375" r:id="rId21"/>
    <p:sldId id="386" r:id="rId22"/>
    <p:sldId id="390" r:id="rId23"/>
    <p:sldId id="380" r:id="rId24"/>
    <p:sldId id="377" r:id="rId25"/>
    <p:sldId id="369" r:id="rId26"/>
    <p:sldId id="370" r:id="rId27"/>
    <p:sldId id="362" r:id="rId28"/>
    <p:sldId id="364" r:id="rId29"/>
    <p:sldId id="371" r:id="rId30"/>
    <p:sldId id="372" r:id="rId31"/>
    <p:sldId id="374" r:id="rId32"/>
    <p:sldId id="28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B482D32-09E2-419D-88E3-BCDDF7A7203C}">
          <p14:sldIdLst>
            <p14:sldId id="256"/>
            <p14:sldId id="351"/>
            <p14:sldId id="352"/>
            <p14:sldId id="353"/>
            <p14:sldId id="354"/>
            <p14:sldId id="383"/>
            <p14:sldId id="384"/>
            <p14:sldId id="257"/>
            <p14:sldId id="363"/>
            <p14:sldId id="367"/>
            <p14:sldId id="365"/>
            <p14:sldId id="387"/>
            <p14:sldId id="388"/>
            <p14:sldId id="376"/>
            <p14:sldId id="378"/>
            <p14:sldId id="379"/>
            <p14:sldId id="381"/>
            <p14:sldId id="382"/>
            <p14:sldId id="389"/>
            <p14:sldId id="375"/>
            <p14:sldId id="386"/>
            <p14:sldId id="390"/>
            <p14:sldId id="380"/>
            <p14:sldId id="377"/>
            <p14:sldId id="369"/>
            <p14:sldId id="370"/>
            <p14:sldId id="362"/>
            <p14:sldId id="364"/>
          </p14:sldIdLst>
        </p14:section>
        <p14:section name="Untitled Section" id="{C8F6BDFD-61BC-4E89-B380-2342FA463A08}">
          <p14:sldIdLst>
            <p14:sldId id="371"/>
            <p14:sldId id="372"/>
            <p14:sldId id="374"/>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4F3B"/>
    <a:srgbClr val="548235"/>
    <a:srgbClr val="B84297"/>
    <a:srgbClr val="512BD4"/>
    <a:srgbClr val="5E2C62"/>
    <a:srgbClr val="A5A5A5"/>
    <a:srgbClr val="2C441C"/>
    <a:srgbClr val="2A176F"/>
    <a:srgbClr val="441837"/>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69918" autoAdjust="0"/>
  </p:normalViewPr>
  <p:slideViewPr>
    <p:cSldViewPr snapToGrid="0">
      <p:cViewPr varScale="1">
        <p:scale>
          <a:sx n="79" d="100"/>
          <a:sy n="79" d="100"/>
        </p:scale>
        <p:origin x="1734" y="96"/>
      </p:cViewPr>
      <p:guideLst/>
    </p:cSldViewPr>
  </p:slideViewPr>
  <p:outlineViewPr>
    <p:cViewPr>
      <p:scale>
        <a:sx n="33" d="100"/>
        <a:sy n="33" d="100"/>
      </p:scale>
      <p:origin x="0" y="-4170"/>
    </p:cViewPr>
  </p:outlineViewPr>
  <p:notesTextViewPr>
    <p:cViewPr>
      <p:scale>
        <a:sx n="98" d="100"/>
        <a:sy n="98" d="100"/>
      </p:scale>
      <p:origin x="0" y="-204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43448F-3A69-4D00-BEC4-199950B08586}" type="datetimeFigureOut">
              <a:rPr lang="en-US" smtClean="0"/>
              <a:t>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F7DAF2-D9FD-4201-8A83-D0347E71DEA5}" type="slidenum">
              <a:rPr lang="en-US" smtClean="0"/>
              <a:t>‹#›</a:t>
            </a:fld>
            <a:endParaRPr lang="en-US"/>
          </a:p>
        </p:txBody>
      </p:sp>
    </p:spTree>
    <p:extLst>
      <p:ext uri="{BB962C8B-B14F-4D97-AF65-F5344CB8AC3E}">
        <p14:creationId xmlns:p14="http://schemas.microsoft.com/office/powerpoint/2010/main" val="2742022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1</a:t>
            </a:fld>
            <a:endParaRPr lang="en-US"/>
          </a:p>
        </p:txBody>
      </p:sp>
    </p:spTree>
    <p:extLst>
      <p:ext uri="{BB962C8B-B14F-4D97-AF65-F5344CB8AC3E}">
        <p14:creationId xmlns:p14="http://schemas.microsoft.com/office/powerpoint/2010/main" val="1188884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223548"/>
              </a:solidFill>
              <a:effectLst/>
              <a:latin typeface="72Brand"/>
            </a:endParaRPr>
          </a:p>
        </p:txBody>
      </p:sp>
      <p:sp>
        <p:nvSpPr>
          <p:cNvPr id="4" name="Slide Number Placeholder 3"/>
          <p:cNvSpPr>
            <a:spLocks noGrp="1"/>
          </p:cNvSpPr>
          <p:nvPr>
            <p:ph type="sldNum" sz="quarter" idx="5"/>
          </p:nvPr>
        </p:nvSpPr>
        <p:spPr/>
        <p:txBody>
          <a:bodyPr/>
          <a:lstStyle/>
          <a:p>
            <a:fld id="{93F7DAF2-D9FD-4201-8A83-D0347E71DEA5}" type="slidenum">
              <a:rPr lang="en-US" smtClean="0"/>
              <a:t>11</a:t>
            </a:fld>
            <a:endParaRPr lang="en-US"/>
          </a:p>
        </p:txBody>
      </p:sp>
    </p:spTree>
    <p:extLst>
      <p:ext uri="{BB962C8B-B14F-4D97-AF65-F5344CB8AC3E}">
        <p14:creationId xmlns:p14="http://schemas.microsoft.com/office/powerpoint/2010/main" val="35196839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 </a:t>
            </a:r>
            <a:r>
              <a:rPr lang="tr-TR" b="1" dirty="0"/>
              <a:t>Tarım Devrimi:</a:t>
            </a:r>
            <a:br>
              <a:rPr lang="tr-TR" dirty="0"/>
            </a:br>
            <a:r>
              <a:rPr lang="tr-TR" dirty="0"/>
              <a:t>İnsanlık, tarımı keşfettiğinde topluluklar yerleşik hayata geçti ve üretim arttı. 20. yüzyılda tarımsal inovasyonlar hız kazandı. Amerika ve İsrail gibi ülkeler, tohumların DNA’sını değiştirerek daha verimli tarım yapmayı öğrendi. Mısır ve buğday gibi temel ürünler daha verimli hale geldi. Toprak işleme, ülkelerin ekonomisinde önemli bir yer edinirken </a:t>
            </a:r>
            <a:r>
              <a:rPr lang="tr-TR" b="1" dirty="0"/>
              <a:t>ziraat mühendisliği</a:t>
            </a:r>
            <a:r>
              <a:rPr lang="tr-TR" dirty="0"/>
              <a:t> popüler hale geldi.</a:t>
            </a:r>
          </a:p>
          <a:p>
            <a:r>
              <a:rPr lang="tr-TR" dirty="0"/>
              <a:t>🔹 </a:t>
            </a:r>
            <a:r>
              <a:rPr lang="tr-TR" b="1" dirty="0"/>
              <a:t>Sanayi Devrimi:</a:t>
            </a:r>
            <a:br>
              <a:rPr lang="tr-TR" dirty="0"/>
            </a:br>
            <a:r>
              <a:rPr lang="tr-TR" dirty="0"/>
              <a:t>Buhar gücünün keşfiyle birlikte fabrikalar kurulmaya başladı. Metal işleme, seri üretim ve mekanik sistemlerin gelişimiyle </a:t>
            </a:r>
            <a:r>
              <a:rPr lang="tr-TR" b="1" dirty="0"/>
              <a:t>makine mühendisliği</a:t>
            </a:r>
            <a:r>
              <a:rPr lang="tr-TR" dirty="0"/>
              <a:t> büyük önem kazandı. Otomobiller, trenler, devasa üretim hatları bu dönemde ortaya çıktı ve insanlık, fiziksel güce olan bağımlılığını makinelerle değiştirdi.</a:t>
            </a:r>
          </a:p>
          <a:p>
            <a:r>
              <a:rPr lang="tr-TR" dirty="0"/>
              <a:t>🔹 </a:t>
            </a:r>
            <a:r>
              <a:rPr lang="tr-TR" b="1" dirty="0"/>
              <a:t>Uzay Çağı ve Yazılım Devrimi:</a:t>
            </a:r>
            <a:br>
              <a:rPr lang="tr-TR" dirty="0"/>
            </a:br>
            <a:r>
              <a:rPr lang="tr-TR" dirty="0"/>
              <a:t>20. yüzyılın ortalarında, elektronik devrim yaşandı. Japonya ve ABD, çip teknolojisinde öncü ülkeler oldu. </a:t>
            </a:r>
            <a:r>
              <a:rPr lang="tr-TR" b="1" dirty="0"/>
              <a:t>Commodore 64, taşınabilir bilgisayarlar, sanal gerçeklik gözlükleri ve internet</a:t>
            </a:r>
            <a:r>
              <a:rPr lang="tr-TR" dirty="0"/>
              <a:t>, günlük hayatımıza girdi. Yazılım, donanımları çalıştırmak için kritik hale geldi. </a:t>
            </a:r>
            <a:r>
              <a:rPr lang="tr-TR" b="1" dirty="0"/>
              <a:t>Elektronik ve yazılım mühendisliği</a:t>
            </a:r>
            <a:r>
              <a:rPr lang="tr-TR" dirty="0"/>
              <a:t>, bu dönemin en önemli mesleklerinden biri oldu.</a:t>
            </a:r>
          </a:p>
          <a:p>
            <a:r>
              <a:rPr lang="tr-TR" dirty="0"/>
              <a:t>🔹 </a:t>
            </a:r>
            <a:r>
              <a:rPr lang="tr-TR" b="1" dirty="0"/>
              <a:t>Bugün: Yapay Zekâ Devrimi</a:t>
            </a:r>
            <a:br>
              <a:rPr lang="tr-TR" dirty="0"/>
            </a:br>
            <a:r>
              <a:rPr lang="tr-TR" dirty="0"/>
              <a:t>Şu anda </a:t>
            </a:r>
            <a:r>
              <a:rPr lang="tr-TR" b="1" dirty="0"/>
              <a:t>AI devrimine</a:t>
            </a:r>
            <a:r>
              <a:rPr lang="tr-TR" dirty="0"/>
              <a:t> şahitlik ediyoruz. Tıpkı önceki sanayi ve teknoloji devrimleri gibi, bu da insanlık için büyük bir dönüm noktası.</a:t>
            </a:r>
          </a:p>
          <a:p>
            <a:pPr>
              <a:buFont typeface="Arial" panose="020B0604020202020204" pitchFamily="34" charset="0"/>
              <a:buChar char="•"/>
            </a:pPr>
            <a:r>
              <a:rPr lang="tr-TR" dirty="0"/>
              <a:t>Kod yazma, veri analizi, görüntü ve ses işleme gibi alanlarda devrim niteliğinde ilerlemeler kaydediliyor.</a:t>
            </a:r>
          </a:p>
          <a:p>
            <a:pPr>
              <a:buFont typeface="Arial" panose="020B0604020202020204" pitchFamily="34" charset="0"/>
              <a:buChar char="•"/>
            </a:pPr>
            <a:r>
              <a:rPr lang="tr-TR" dirty="0"/>
              <a:t>Teknoloji, akıl almaz bir hızla gelişiyor ve çoğu kişi bu hıza yetişmekte zorlanıyor.</a:t>
            </a:r>
          </a:p>
          <a:p>
            <a:r>
              <a:rPr lang="tr-TR" dirty="0"/>
              <a:t>Geleneksel yazılım mühendisliğinden </a:t>
            </a:r>
            <a:r>
              <a:rPr lang="tr-TR" b="1" dirty="0"/>
              <a:t>yeni nesil mühendislik alanlarına</a:t>
            </a:r>
            <a:r>
              <a:rPr lang="tr-TR" dirty="0"/>
              <a:t>, özellikle </a:t>
            </a:r>
            <a:r>
              <a:rPr lang="tr-TR" b="1" dirty="0"/>
              <a:t>Prompt Mühendisliği’ne</a:t>
            </a:r>
            <a:r>
              <a:rPr lang="tr-TR" dirty="0"/>
              <a:t> doğru bir evrim yaşanıyor. Yapay zekâyı yönlendiren, doğru komutları veren ve verimli çıktı almayı bilen kişiler, geleceğin en önemli uzmanları arasında yer alacak.</a:t>
            </a:r>
          </a:p>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12</a:t>
            </a:fld>
            <a:endParaRPr lang="en-US"/>
          </a:p>
        </p:txBody>
      </p:sp>
    </p:spTree>
    <p:extLst>
      <p:ext uri="{BB962C8B-B14F-4D97-AF65-F5344CB8AC3E}">
        <p14:creationId xmlns:p14="http://schemas.microsoft.com/office/powerpoint/2010/main" val="1556012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b="1" dirty="0"/>
              <a:t>🟢 1940’lar – Makine Dili Dönemi</a:t>
            </a:r>
          </a:p>
          <a:p>
            <a:pPr>
              <a:buFont typeface="Arial" panose="020B0604020202020204" pitchFamily="34" charset="0"/>
              <a:buChar char="•"/>
            </a:pPr>
            <a:r>
              <a:rPr lang="tr-TR" b="0" dirty="0"/>
              <a:t>İlk bilgisayarlar (</a:t>
            </a:r>
            <a:r>
              <a:rPr lang="tr-TR" b="0" i="1" dirty="0"/>
              <a:t>ENIAC</a:t>
            </a:r>
            <a:r>
              <a:rPr lang="tr-TR" b="0" dirty="0"/>
              <a:t> gibi) devasa </a:t>
            </a:r>
            <a:r>
              <a:rPr lang="en-US" b="0" dirty="0" err="1"/>
              <a:t>boyutlar</a:t>
            </a:r>
            <a:r>
              <a:rPr lang="en-US" b="0" dirty="0"/>
              <a:t>… binary </a:t>
            </a:r>
            <a:r>
              <a:rPr lang="en-US" b="0" dirty="0" err="1"/>
              <a:t>kod</a:t>
            </a:r>
            <a:r>
              <a:rPr lang="tr-TR" dirty="0"/>
              <a:t> 0101 0010 1010 1101 </a:t>
            </a:r>
            <a:endParaRPr lang="tr-TR" b="0" dirty="0"/>
          </a:p>
          <a:p>
            <a:pPr>
              <a:buFont typeface="Arial" panose="020B0604020202020204" pitchFamily="34" charset="0"/>
              <a:buChar char="•"/>
            </a:pPr>
            <a:r>
              <a:rPr lang="tr-TR" b="0" dirty="0"/>
              <a:t>Her işlemci farklı komut setlerine sahipti, yani </a:t>
            </a:r>
            <a:r>
              <a:rPr lang="en-US" b="0" dirty="0" err="1"/>
              <a:t>kodlar</a:t>
            </a:r>
            <a:r>
              <a:rPr lang="en-US" b="0" dirty="0"/>
              <a:t> </a:t>
            </a:r>
            <a:r>
              <a:rPr lang="tr-TR" b="0" dirty="0" err="1"/>
              <a:t>bi</a:t>
            </a:r>
            <a:r>
              <a:rPr lang="en-US" b="0" dirty="0" err="1"/>
              <a:t>lgisayara</a:t>
            </a:r>
            <a:r>
              <a:rPr lang="en-US" b="0" dirty="0"/>
              <a:t> </a:t>
            </a:r>
            <a:r>
              <a:rPr lang="en-US" b="0" dirty="0" err="1"/>
              <a:t>özeldi</a:t>
            </a:r>
            <a:r>
              <a:rPr lang="en-US" b="0" dirty="0"/>
              <a:t> </a:t>
            </a:r>
            <a:endParaRPr lang="tr-TR" b="0" dirty="0"/>
          </a:p>
          <a:p>
            <a:r>
              <a:rPr lang="tr-TR" b="1" dirty="0"/>
              <a:t>🟢 1950’ler – Assembly Dönemi</a:t>
            </a:r>
          </a:p>
          <a:p>
            <a:pPr>
              <a:buFont typeface="Arial" panose="020B0604020202020204" pitchFamily="34" charset="0"/>
              <a:buChar char="•"/>
            </a:pPr>
            <a:r>
              <a:rPr lang="tr-TR" b="0" dirty="0"/>
              <a:t>Makine dilinin karmaşıklığını azaltmak için daha anlaşılır komutlar geliştirildi.</a:t>
            </a:r>
          </a:p>
          <a:p>
            <a:pPr>
              <a:buFont typeface="Arial" panose="020B0604020202020204" pitchFamily="34" charset="0"/>
              <a:buChar char="•"/>
            </a:pPr>
            <a:r>
              <a:rPr lang="tr-TR" b="1" dirty="0"/>
              <a:t>MOV </a:t>
            </a:r>
            <a:r>
              <a:rPr lang="tr-TR" b="0" dirty="0"/>
              <a:t>AX, BX</a:t>
            </a:r>
            <a:r>
              <a:rPr lang="en-US" b="0" dirty="0"/>
              <a:t>  </a:t>
            </a:r>
            <a:r>
              <a:rPr lang="en-US" b="0" dirty="0" err="1"/>
              <a:t>veya</a:t>
            </a:r>
            <a:r>
              <a:rPr lang="en-US" b="0" dirty="0"/>
              <a:t> </a:t>
            </a:r>
            <a:r>
              <a:rPr lang="tr-TR" b="1" dirty="0"/>
              <a:t>ADD </a:t>
            </a:r>
            <a:r>
              <a:rPr lang="tr-TR" dirty="0"/>
              <a:t>AX, 3 </a:t>
            </a:r>
            <a:r>
              <a:rPr lang="en-US" dirty="0"/>
              <a:t> </a:t>
            </a:r>
            <a:endParaRPr lang="tr-TR" dirty="0"/>
          </a:p>
          <a:p>
            <a:r>
              <a:rPr lang="tr-TR" b="1" dirty="0"/>
              <a:t>🟢 1960’lar – Yüksek Seviyeli Diller (Fortran, COBOL)</a:t>
            </a:r>
          </a:p>
          <a:p>
            <a:pPr>
              <a:buFont typeface="Arial" panose="020B0604020202020204" pitchFamily="34" charset="0"/>
              <a:buChar char="•"/>
            </a:pPr>
            <a:r>
              <a:rPr lang="tr-TR" dirty="0"/>
              <a:t>Artık </a:t>
            </a:r>
            <a:r>
              <a:rPr lang="tr-TR" b="1" dirty="0"/>
              <a:t>daha anlaşılır ve taşınabilir kodlar yazılabiliyordu</a:t>
            </a:r>
            <a:r>
              <a:rPr lang="tr-TR" dirty="0"/>
              <a:t>.</a:t>
            </a:r>
          </a:p>
          <a:p>
            <a:pPr>
              <a:buFont typeface="Arial" panose="020B0604020202020204" pitchFamily="34" charset="0"/>
              <a:buChar char="•"/>
            </a:pPr>
            <a:r>
              <a:rPr lang="tr-TR" b="1" dirty="0"/>
              <a:t>Fortran ve COBOL</a:t>
            </a:r>
            <a:r>
              <a:rPr lang="tr-TR" dirty="0"/>
              <a:t>, matematiksel hesaplamalar ve iş dünyasında yaygın olarak kullanıldı.</a:t>
            </a:r>
          </a:p>
          <a:p>
            <a:pPr>
              <a:buFont typeface="Arial" panose="020B0604020202020204" pitchFamily="34" charset="0"/>
              <a:buChar char="•"/>
            </a:pPr>
            <a:r>
              <a:rPr lang="tr-TR" dirty="0"/>
              <a:t>Örnek: </a:t>
            </a:r>
            <a:r>
              <a:rPr lang="tr-TR" b="0" dirty="0"/>
              <a:t>PRINT *, "Merhaba Dünya" </a:t>
            </a:r>
          </a:p>
          <a:p>
            <a:r>
              <a:rPr lang="tr-TR" b="1" dirty="0"/>
              <a:t>🟢 1970’ler – C Dili Dönemi</a:t>
            </a:r>
          </a:p>
          <a:p>
            <a:pPr>
              <a:buFont typeface="Arial" panose="020B0604020202020204" pitchFamily="34" charset="0"/>
              <a:buChar char="•"/>
            </a:pPr>
            <a:r>
              <a:rPr lang="tr-TR" b="1" dirty="0"/>
              <a:t>C dili, </a:t>
            </a:r>
            <a:r>
              <a:rPr lang="tr-TR" b="0" dirty="0"/>
              <a:t>UNIX işletim sistemini geliştirmek için yaratıldı ve popüler hale geldi.</a:t>
            </a:r>
          </a:p>
          <a:p>
            <a:pPr>
              <a:buFont typeface="Arial" panose="020B0604020202020204" pitchFamily="34" charset="0"/>
              <a:buChar char="•"/>
            </a:pPr>
            <a:r>
              <a:rPr lang="tr-TR" dirty="0"/>
              <a:t>İşlemciden bağımsız çalışabilen</a:t>
            </a:r>
            <a:r>
              <a:rPr lang="en-US" dirty="0"/>
              <a:t> </a:t>
            </a:r>
            <a:r>
              <a:rPr lang="tr-TR" dirty="0"/>
              <a:t>kodlar </a:t>
            </a:r>
            <a:r>
              <a:rPr lang="en-US" dirty="0" err="1"/>
              <a:t>yazılıyor</a:t>
            </a:r>
            <a:endParaRPr lang="en-US" dirty="0"/>
          </a:p>
          <a:p>
            <a:pPr>
              <a:buFont typeface="Arial" panose="020B0604020202020204" pitchFamily="34" charset="0"/>
              <a:buChar char="•"/>
            </a:pPr>
            <a:r>
              <a:rPr lang="tr-TR" dirty="0"/>
              <a:t>Ama hâlâ </a:t>
            </a:r>
            <a:r>
              <a:rPr lang="tr-TR" b="1" dirty="0"/>
              <a:t>hafıza yönetimi manuel yapılıyordu</a:t>
            </a:r>
            <a:r>
              <a:rPr lang="tr-TR" dirty="0"/>
              <a:t> (pointer’lar).</a:t>
            </a:r>
          </a:p>
          <a:p>
            <a:pPr>
              <a:buFont typeface="Arial" panose="020B0604020202020204" pitchFamily="34" charset="0"/>
              <a:buChar char="•"/>
            </a:pPr>
            <a:r>
              <a:rPr lang="tr-TR" dirty="0"/>
              <a:t>Örnek: int toplam = 5 + 3; </a:t>
            </a:r>
          </a:p>
          <a:p>
            <a:r>
              <a:rPr lang="tr-TR" b="1" dirty="0"/>
              <a:t>🟢 1980’ler – C++ Dönemi (Nesne Yönelimli Programlama)</a:t>
            </a:r>
          </a:p>
          <a:p>
            <a:pPr>
              <a:buFont typeface="Arial" panose="020B0604020202020204" pitchFamily="34" charset="0"/>
              <a:buChar char="•"/>
            </a:pPr>
            <a:r>
              <a:rPr lang="tr-TR" b="1" dirty="0"/>
              <a:t>Nesne yönelimli programlama (OOP) konsepti yaygınlaştı.</a:t>
            </a:r>
            <a:endParaRPr lang="tr-TR" dirty="0"/>
          </a:p>
          <a:p>
            <a:pPr>
              <a:buFont typeface="Arial" panose="020B0604020202020204" pitchFamily="34" charset="0"/>
              <a:buChar char="•"/>
            </a:pPr>
            <a:r>
              <a:rPr lang="tr-TR" dirty="0"/>
              <a:t>Gerçek dünyadaki nesneleri </a:t>
            </a:r>
            <a:r>
              <a:rPr lang="tr-TR" b="1" dirty="0"/>
              <a:t>doğrudan modelleyebildik</a:t>
            </a:r>
            <a:endParaRPr lang="tr-TR" dirty="0"/>
          </a:p>
          <a:p>
            <a:pPr>
              <a:buFont typeface="Arial" panose="020B0604020202020204" pitchFamily="34" charset="0"/>
              <a:buChar char="•"/>
            </a:pPr>
            <a:r>
              <a:rPr lang="tr-TR" dirty="0"/>
              <a:t>Örnek: class </a:t>
            </a:r>
            <a:r>
              <a:rPr lang="tr-TR" b="1" dirty="0"/>
              <a:t>Araba</a:t>
            </a:r>
            <a:r>
              <a:rPr lang="tr-TR" dirty="0"/>
              <a:t> { int hiz; void </a:t>
            </a:r>
            <a:r>
              <a:rPr lang="tr-TR" b="1" dirty="0"/>
              <a:t>hizlan()</a:t>
            </a:r>
            <a:r>
              <a:rPr lang="tr-TR" dirty="0"/>
              <a:t> { hiz += 10; } }; </a:t>
            </a:r>
          </a:p>
          <a:p>
            <a:r>
              <a:rPr lang="tr-TR" b="1" dirty="0"/>
              <a:t>🟢 1990’lar – Java / .NET Dönemi</a:t>
            </a:r>
          </a:p>
          <a:p>
            <a:pPr>
              <a:buFont typeface="Arial" panose="020B0604020202020204" pitchFamily="34" charset="0"/>
              <a:buChar char="•"/>
            </a:pPr>
            <a:r>
              <a:rPr lang="tr-TR" b="0" dirty="0"/>
              <a:t>Java ve .NET framework’leri ortaya çıktı.</a:t>
            </a:r>
          </a:p>
          <a:p>
            <a:pPr>
              <a:buFont typeface="Arial" panose="020B0604020202020204" pitchFamily="34" charset="0"/>
              <a:buChar char="•"/>
            </a:pPr>
            <a:r>
              <a:rPr lang="tr-TR" b="0" dirty="0"/>
              <a:t>Garbage Collection </a:t>
            </a:r>
            <a:r>
              <a:rPr lang="en-US" b="0" dirty="0" err="1"/>
              <a:t>ile</a:t>
            </a:r>
            <a:r>
              <a:rPr lang="en-US" b="0" dirty="0"/>
              <a:t> </a:t>
            </a:r>
            <a:r>
              <a:rPr lang="tr-TR" b="0" dirty="0"/>
              <a:t>hafıza yönetimi otomatik.</a:t>
            </a:r>
          </a:p>
          <a:p>
            <a:pPr>
              <a:buFont typeface="Arial" panose="020B0604020202020204" pitchFamily="34" charset="0"/>
              <a:buChar char="•"/>
            </a:pPr>
            <a:r>
              <a:rPr lang="tr-TR" b="0" dirty="0"/>
              <a:t>Platform bağımsız kodlar yazılabiliyordu.</a:t>
            </a:r>
          </a:p>
          <a:p>
            <a:pPr>
              <a:buFont typeface="Arial" panose="020B0604020202020204" pitchFamily="34" charset="0"/>
              <a:buChar char="•"/>
            </a:pPr>
            <a:r>
              <a:rPr lang="tr-TR" b="0" dirty="0"/>
              <a:t>Web uygulamaları hızla yaygınlaşmaya başladı.</a:t>
            </a:r>
          </a:p>
          <a:p>
            <a:r>
              <a:rPr lang="tr-TR" b="1" dirty="0"/>
              <a:t>🟢 2000’ler – Web ve Mobil Geliştirme Dönemi</a:t>
            </a:r>
          </a:p>
          <a:p>
            <a:pPr>
              <a:buFont typeface="Arial" panose="020B0604020202020204" pitchFamily="34" charset="0"/>
              <a:buChar char="•"/>
            </a:pPr>
            <a:r>
              <a:rPr lang="tr-TR" b="0" dirty="0"/>
              <a:t>Web programlamada </a:t>
            </a:r>
            <a:r>
              <a:rPr lang="tr-TR" b="1" dirty="0"/>
              <a:t>PHP</a:t>
            </a:r>
            <a:r>
              <a:rPr lang="tr-TR" b="0" dirty="0"/>
              <a:t>, </a:t>
            </a:r>
            <a:r>
              <a:rPr lang="tr-TR" b="1" dirty="0" err="1"/>
              <a:t>JavaScript</a:t>
            </a:r>
            <a:r>
              <a:rPr lang="tr-TR" b="0" dirty="0"/>
              <a:t> ve </a:t>
            </a:r>
            <a:r>
              <a:rPr lang="tr-TR" b="1" dirty="0" err="1"/>
              <a:t>Ruby</a:t>
            </a:r>
            <a:r>
              <a:rPr lang="tr-TR" b="0" dirty="0"/>
              <a:t> gibi diller popüler oldu.</a:t>
            </a:r>
          </a:p>
          <a:p>
            <a:pPr>
              <a:buFont typeface="Arial" panose="020B0604020202020204" pitchFamily="34" charset="0"/>
              <a:buChar char="•"/>
            </a:pPr>
            <a:r>
              <a:rPr lang="tr-TR" b="0" dirty="0"/>
              <a:t>Mobil uygulamalar yükselişe geçti (</a:t>
            </a:r>
            <a:r>
              <a:rPr lang="tr-TR" b="0" dirty="0" err="1"/>
              <a:t>iOS</a:t>
            </a:r>
            <a:r>
              <a:rPr lang="tr-TR" b="0" dirty="0"/>
              <a:t> ve </a:t>
            </a:r>
            <a:r>
              <a:rPr lang="tr-TR" b="0" dirty="0" err="1"/>
              <a:t>Android</a:t>
            </a:r>
            <a:r>
              <a:rPr lang="tr-TR" b="0" dirty="0"/>
              <a:t> geliştirme başladı).</a:t>
            </a:r>
          </a:p>
          <a:p>
            <a:pPr>
              <a:buFont typeface="Arial" panose="020B0604020202020204" pitchFamily="34" charset="0"/>
              <a:buChar char="•"/>
            </a:pPr>
            <a:r>
              <a:rPr lang="tr-TR" b="0" dirty="0" err="1"/>
              <a:t>Framework’ler</a:t>
            </a:r>
            <a:r>
              <a:rPr lang="tr-TR" b="0" dirty="0"/>
              <a:t> sayesinde birçok şeyi sıfırdan yazmak yerine hazır çözümler kullanılmaya başlandı.</a:t>
            </a:r>
          </a:p>
          <a:p>
            <a:r>
              <a:rPr lang="tr-TR" b="1" dirty="0"/>
              <a:t>🟢 2010’lar – </a:t>
            </a:r>
            <a:r>
              <a:rPr lang="tr-TR" b="1" dirty="0" err="1"/>
              <a:t>JavaScript</a:t>
            </a:r>
            <a:r>
              <a:rPr lang="tr-TR" b="1" dirty="0"/>
              <a:t> / </a:t>
            </a:r>
            <a:r>
              <a:rPr lang="tr-TR" b="1" dirty="0" err="1"/>
              <a:t>Python</a:t>
            </a:r>
            <a:r>
              <a:rPr lang="tr-TR" b="1" dirty="0"/>
              <a:t> Dönemi</a:t>
            </a:r>
          </a:p>
          <a:p>
            <a:pPr>
              <a:buFont typeface="Arial" panose="020B0604020202020204" pitchFamily="34" charset="0"/>
              <a:buChar char="•"/>
            </a:pPr>
            <a:r>
              <a:rPr lang="tr-TR" b="1" dirty="0" err="1"/>
              <a:t>JavaScript</a:t>
            </a:r>
            <a:r>
              <a:rPr lang="tr-TR" b="0" dirty="0"/>
              <a:t>, </a:t>
            </a:r>
            <a:r>
              <a:rPr lang="tr-TR" b="1" dirty="0"/>
              <a:t>React ve Node.js</a:t>
            </a:r>
            <a:r>
              <a:rPr lang="tr-TR" b="0" dirty="0"/>
              <a:t> ile web’in kralı oldu.</a:t>
            </a:r>
          </a:p>
          <a:p>
            <a:pPr>
              <a:buFont typeface="Arial" panose="020B0604020202020204" pitchFamily="34" charset="0"/>
              <a:buChar char="•"/>
            </a:pPr>
            <a:r>
              <a:rPr lang="tr-TR" b="0" dirty="0"/>
              <a:t>Python, makine öğrenmesi ve veri bilimiyle zirveye çıktı.</a:t>
            </a:r>
          </a:p>
          <a:p>
            <a:pPr>
              <a:buFont typeface="Arial" panose="020B0604020202020204" pitchFamily="34" charset="0"/>
              <a:buChar char="•"/>
            </a:pPr>
            <a:r>
              <a:rPr lang="tr-TR" b="0" dirty="0"/>
              <a:t>npm / pip gibi paket yöneticileri sayesinde herkesin kullanabileceği hazır kütüphaneler oluştu.</a:t>
            </a:r>
          </a:p>
          <a:p>
            <a:pPr>
              <a:buFont typeface="Arial" panose="020B0604020202020204" pitchFamily="34" charset="0"/>
              <a:buChar char="•"/>
            </a:pPr>
            <a:r>
              <a:rPr lang="tr-TR" dirty="0"/>
              <a:t>Örnek: let toplam = sayilar.reduce((a, b) =&gt; a + b); </a:t>
            </a:r>
          </a:p>
          <a:p>
            <a:r>
              <a:rPr lang="tr-TR" b="1" dirty="0"/>
              <a:t>Bugün ve Gelecek</a:t>
            </a:r>
          </a:p>
          <a:p>
            <a:r>
              <a:rPr lang="tr-TR" b="1" dirty="0"/>
              <a:t>🔵 2020-2024 – AI Destekli Geliştirme</a:t>
            </a:r>
          </a:p>
          <a:p>
            <a:pPr>
              <a:buFont typeface="Arial" panose="020B0604020202020204" pitchFamily="34" charset="0"/>
              <a:buChar char="•"/>
            </a:pPr>
            <a:r>
              <a:rPr lang="tr-TR" b="0" dirty="0"/>
              <a:t>İlk AI destekli</a:t>
            </a:r>
            <a:r>
              <a:rPr lang="en-US" b="0" dirty="0"/>
              <a:t> </a:t>
            </a:r>
            <a:r>
              <a:rPr lang="en-US" b="0" dirty="0" err="1"/>
              <a:t>telefon</a:t>
            </a:r>
            <a:r>
              <a:rPr lang="en-US" b="0" dirty="0"/>
              <a:t> </a:t>
            </a:r>
            <a:r>
              <a:rPr lang="en-US" b="0" dirty="0" err="1"/>
              <a:t>klavyesi</a:t>
            </a:r>
            <a:r>
              <a:rPr lang="tr-TR" b="0" dirty="0"/>
              <a:t> </a:t>
            </a:r>
            <a:r>
              <a:rPr lang="tr-TR" b="1" dirty="0"/>
              <a:t>Google </a:t>
            </a:r>
            <a:r>
              <a:rPr lang="en-US" b="1" dirty="0"/>
              <a:t>Keyboard!</a:t>
            </a:r>
            <a:r>
              <a:rPr lang="tr-TR" b="1" dirty="0"/>
              <a:t> </a:t>
            </a:r>
            <a:endParaRPr lang="en-US" b="1" dirty="0"/>
          </a:p>
          <a:p>
            <a:pPr>
              <a:buFont typeface="Arial" panose="020B0604020202020204" pitchFamily="34" charset="0"/>
              <a:buChar char="•"/>
            </a:pPr>
            <a:r>
              <a:rPr lang="tr-TR" b="0" dirty="0" err="1"/>
              <a:t>GitHub</a:t>
            </a:r>
            <a:r>
              <a:rPr lang="tr-TR" b="0" dirty="0"/>
              <a:t> Copilot, Cursor, Replit, WindSurf, Bolt gibi AI araçları artık kod yazıyor, düzeltiyor, editliyor.</a:t>
            </a:r>
          </a:p>
          <a:p>
            <a:pPr>
              <a:buFont typeface="Arial" panose="020B0604020202020204" pitchFamily="34" charset="0"/>
              <a:buChar char="•"/>
            </a:pPr>
            <a:r>
              <a:rPr lang="tr-TR" b="0" dirty="0"/>
              <a:t>ChatGPT, Claude, </a:t>
            </a:r>
            <a:r>
              <a:rPr lang="en-US" b="0" dirty="0"/>
              <a:t>Gemini, </a:t>
            </a:r>
            <a:r>
              <a:rPr lang="tr-TR" b="0" dirty="0" err="1"/>
              <a:t>DeepSeek</a:t>
            </a:r>
            <a:r>
              <a:rPr lang="tr-TR" b="0" dirty="0"/>
              <a:t> gibi modellerle insanlar doğal dilde konuşarak kod yazdırabiliyor.</a:t>
            </a:r>
          </a:p>
          <a:p>
            <a:pPr>
              <a:buFont typeface="Arial" panose="020B0604020202020204" pitchFamily="34" charset="0"/>
              <a:buChar char="•"/>
            </a:pPr>
            <a:r>
              <a:rPr lang="en-US" dirty="0" err="1"/>
              <a:t>Grafiklerle</a:t>
            </a:r>
            <a:r>
              <a:rPr lang="en-US" dirty="0"/>
              <a:t> </a:t>
            </a:r>
            <a:r>
              <a:rPr lang="en-US" dirty="0" err="1"/>
              <a:t>dolu</a:t>
            </a:r>
            <a:r>
              <a:rPr lang="en-US" dirty="0"/>
              <a:t> </a:t>
            </a:r>
            <a:r>
              <a:rPr lang="en-US" dirty="0" err="1"/>
              <a:t>bir</a:t>
            </a:r>
            <a:r>
              <a:rPr lang="en-US" dirty="0"/>
              <a:t> </a:t>
            </a:r>
            <a:r>
              <a:rPr lang="en-US" b="1" dirty="0"/>
              <a:t>dashboard</a:t>
            </a:r>
            <a:r>
              <a:rPr lang="en-US" dirty="0"/>
              <a:t> </a:t>
            </a:r>
            <a:r>
              <a:rPr lang="en-US" dirty="0" err="1"/>
              <a:t>hazırla</a:t>
            </a:r>
            <a:r>
              <a:rPr lang="tr-TR" dirty="0"/>
              <a:t> dediğimizde </a:t>
            </a:r>
            <a:r>
              <a:rPr lang="tr-TR" b="1" dirty="0"/>
              <a:t>AI baştan sona</a:t>
            </a:r>
            <a:r>
              <a:rPr lang="en-US" b="1" dirty="0"/>
              <a:t> </a:t>
            </a:r>
            <a:r>
              <a:rPr lang="en-US" b="0" dirty="0" err="1"/>
              <a:t>kodları</a:t>
            </a:r>
            <a:r>
              <a:rPr lang="en-US" b="0" dirty="0"/>
              <a:t> </a:t>
            </a:r>
            <a:r>
              <a:rPr lang="en-US" b="0" dirty="0" err="1"/>
              <a:t>yazıyor</a:t>
            </a:r>
            <a:r>
              <a:rPr lang="tr-TR" b="0" dirty="0"/>
              <a:t>.</a:t>
            </a:r>
          </a:p>
          <a:p>
            <a:r>
              <a:rPr lang="tr-TR" b="1" dirty="0"/>
              <a:t>🔵 2025-2030 – AI Odaklı Sistem Tasarımı</a:t>
            </a:r>
          </a:p>
          <a:p>
            <a:pPr>
              <a:buFont typeface="Arial" panose="020B0604020202020204" pitchFamily="34" charset="0"/>
              <a:buChar char="•"/>
            </a:pPr>
            <a:r>
              <a:rPr lang="tr-TR" b="0" dirty="0"/>
              <a:t>Kod yazmak yerine, sistemleri tasarlıyor olacağız.</a:t>
            </a:r>
          </a:p>
          <a:p>
            <a:pPr>
              <a:buFont typeface="Arial" panose="020B0604020202020204" pitchFamily="34" charset="0"/>
              <a:buChar char="•"/>
            </a:pPr>
            <a:r>
              <a:rPr lang="tr-TR" b="0" dirty="0"/>
              <a:t>AI, doğrudan isteklerimizi anlamaya başlayacak.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tr-TR" b="0" dirty="0"/>
              <a:t>İnsan: Bana bir e-ticaret sitesi geliştir</a:t>
            </a:r>
            <a:r>
              <a:rPr lang="en-US" b="0" dirty="0"/>
              <a:t>: </a:t>
            </a:r>
            <a:r>
              <a:rPr lang="tr-TR" b="0" dirty="0"/>
              <a:t>Üyelik sistemi olsun</a:t>
            </a:r>
            <a:r>
              <a:rPr lang="en-US" b="0" dirty="0"/>
              <a:t>, </a:t>
            </a:r>
            <a:r>
              <a:rPr lang="tr-TR" b="0" dirty="0"/>
              <a:t>Sepete ürün eklenebilsin</a:t>
            </a:r>
            <a:r>
              <a:rPr lang="en-US" b="0" dirty="0"/>
              <a:t>, </a:t>
            </a:r>
            <a:r>
              <a:rPr lang="tr-TR" b="1" dirty="0" err="1"/>
              <a:t>Stripe</a:t>
            </a:r>
            <a:r>
              <a:rPr lang="tr-TR" b="0" dirty="0"/>
              <a:t> ile ödeme entegrasyonu</a:t>
            </a:r>
            <a:r>
              <a:rPr lang="en-US" b="0" dirty="0"/>
              <a:t> yap, </a:t>
            </a:r>
            <a:r>
              <a:rPr lang="tr-TR" b="0" dirty="0"/>
              <a:t>Fiyatlar </a:t>
            </a:r>
            <a:r>
              <a:rPr lang="tr-TR" b="1" dirty="0"/>
              <a:t>TL ve USD</a:t>
            </a:r>
            <a:r>
              <a:rPr lang="tr-TR" b="0" dirty="0"/>
              <a:t> olarak gösterilsin</a:t>
            </a:r>
            <a:r>
              <a:rPr lang="en-US" b="0" dirty="0"/>
              <a:t>, </a:t>
            </a:r>
            <a:r>
              <a:rPr lang="tr-TR" b="1" dirty="0" err="1"/>
              <a:t>Auth</a:t>
            </a:r>
            <a:r>
              <a:rPr lang="en-US" b="0" dirty="0"/>
              <a:t>0 kulan.</a:t>
            </a:r>
            <a:r>
              <a:rPr lang="tr-TR" b="0" dirty="0"/>
              <a:t> </a:t>
            </a:r>
            <a:r>
              <a:rPr lang="tr-TR" b="0" dirty="0" err="1"/>
              <a:t>Veritabanı</a:t>
            </a:r>
            <a:r>
              <a:rPr lang="tr-TR" b="0" dirty="0"/>
              <a:t> için </a:t>
            </a:r>
            <a:r>
              <a:rPr lang="en-US" b="1" dirty="0"/>
              <a:t>MongoDB</a:t>
            </a:r>
            <a:r>
              <a:rPr lang="en-US" b="0" dirty="0"/>
              <a:t>. Hosting </a:t>
            </a:r>
            <a:r>
              <a:rPr lang="en-US" b="0" dirty="0" err="1"/>
              <a:t>için</a:t>
            </a:r>
            <a:r>
              <a:rPr lang="en-US" b="0" dirty="0"/>
              <a:t> </a:t>
            </a:r>
            <a:r>
              <a:rPr lang="en-US" b="1" dirty="0"/>
              <a:t>Azure</a:t>
            </a:r>
            <a:r>
              <a:rPr lang="en-US" b="0" dirty="0"/>
              <a:t>.</a:t>
            </a:r>
            <a:endParaRPr lang="tr-TR" b="0" dirty="0"/>
          </a:p>
          <a:p>
            <a:r>
              <a:rPr lang="tr-TR" b="1" dirty="0"/>
              <a:t>🔵 2030 ve Sonrası – AI-First Yazılım Geliştirme</a:t>
            </a:r>
          </a:p>
          <a:p>
            <a:pPr>
              <a:buFont typeface="Arial" panose="020B0604020202020204" pitchFamily="34" charset="0"/>
              <a:buChar char="•"/>
            </a:pPr>
            <a:r>
              <a:rPr lang="tr-TR" b="0" dirty="0"/>
              <a:t>Kod yazmak yerine sadece ne istediğimizi söyleyeceğimiz bir döneme giriyoruz.</a:t>
            </a:r>
          </a:p>
          <a:p>
            <a:pPr>
              <a:buFont typeface="Arial" panose="020B0604020202020204" pitchFamily="34" charset="0"/>
              <a:buChar char="•"/>
            </a:pPr>
            <a:r>
              <a:rPr lang="tr-TR" b="0" dirty="0"/>
              <a:t>Klavye ve ekran bile eski bir teknoloji haline gelebilir.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b="0" dirty="0"/>
              <a:t>AI, sadece kod yazmakla kalmayacak, </a:t>
            </a:r>
            <a:r>
              <a:rPr lang="tr-TR" b="0" dirty="0" err="1"/>
              <a:t>proaktif</a:t>
            </a:r>
            <a:r>
              <a:rPr lang="tr-TR" b="0" dirty="0"/>
              <a:t> olarak önerilerde bulunup hataları düzeltecek.</a:t>
            </a:r>
          </a:p>
          <a:p>
            <a:pPr>
              <a:buFont typeface="Arial" panose="020B0604020202020204" pitchFamily="34" charset="0"/>
              <a:buChar char="•"/>
            </a:pPr>
            <a:r>
              <a:rPr lang="tr-TR" b="0" dirty="0"/>
              <a:t>Hologram, AR (artırılmış gerçeklik) ve VR (sanal gerçeklik) </a:t>
            </a:r>
            <a:r>
              <a:rPr lang="tr-TR" b="0" dirty="0" err="1"/>
              <a:t>arayüzleri</a:t>
            </a:r>
            <a:r>
              <a:rPr lang="tr-TR" b="0" dirty="0"/>
              <a:t> programlama dünyasını değiştirebilir.</a:t>
            </a:r>
          </a:p>
          <a:p>
            <a:r>
              <a:rPr lang="tr-TR" dirty="0"/>
              <a:t>Örneğin:</a:t>
            </a:r>
          </a:p>
          <a:p>
            <a:r>
              <a:rPr lang="tr-TR" b="1" dirty="0"/>
              <a:t>İnsan</a:t>
            </a:r>
            <a:r>
              <a:rPr lang="tr-TR" dirty="0"/>
              <a:t>: Bana bir kişisel asistan yap.</a:t>
            </a:r>
            <a:br>
              <a:rPr lang="tr-TR" dirty="0"/>
            </a:br>
            <a:r>
              <a:rPr lang="tr-TR" b="1" dirty="0"/>
              <a:t>AI</a:t>
            </a:r>
            <a:r>
              <a:rPr lang="tr-TR" dirty="0"/>
              <a:t>: Hangi platform</a:t>
            </a:r>
            <a:r>
              <a:rPr lang="en-US" dirty="0"/>
              <a:t>lar olsun</a:t>
            </a:r>
            <a:r>
              <a:rPr lang="tr-TR" dirty="0"/>
              <a:t>? iOS, Android, Web?</a:t>
            </a:r>
            <a:br>
              <a:rPr lang="tr-TR" dirty="0"/>
            </a:br>
            <a:r>
              <a:rPr lang="tr-TR" b="1" dirty="0"/>
              <a:t>İnsan</a:t>
            </a:r>
            <a:r>
              <a:rPr lang="tr-TR" dirty="0"/>
              <a:t>: Hepsinde. Sesli komutları da anlasın.</a:t>
            </a:r>
            <a:br>
              <a:rPr lang="tr-TR" dirty="0"/>
            </a:br>
            <a:r>
              <a:rPr lang="tr-TR" b="1" dirty="0"/>
              <a:t>AI</a:t>
            </a:r>
            <a:r>
              <a:rPr lang="tr-TR" dirty="0"/>
              <a:t>: Tamam, OpenAI Whisper API’yi kullanarak ses tanıma ekliyorum.</a:t>
            </a:r>
          </a:p>
          <a:p>
            <a:endParaRPr lang="en-US" dirty="0"/>
          </a:p>
          <a:p>
            <a:r>
              <a:rPr lang="tr-TR" dirty="0"/>
              <a:t>Yazılım mühendisliği </a:t>
            </a:r>
            <a:r>
              <a:rPr lang="tr-TR" b="1" dirty="0"/>
              <a:t>makine kodlarından yapay zekâ destekli geliştirmeye</a:t>
            </a:r>
            <a:r>
              <a:rPr lang="tr-TR" dirty="0"/>
              <a:t> kadar büyük bir dönüşüm geçirdi. </a:t>
            </a:r>
            <a:br>
              <a:rPr lang="en-US" dirty="0"/>
            </a:br>
            <a:r>
              <a:rPr lang="tr-TR" dirty="0"/>
              <a:t>2030'lara doğru </a:t>
            </a:r>
            <a:r>
              <a:rPr lang="tr-TR" b="1" dirty="0"/>
              <a:t>yazılım geliştirmenin tamamen yapay zekâya entegre olduğu</a:t>
            </a:r>
            <a:r>
              <a:rPr lang="tr-TR" dirty="0"/>
              <a:t> ve </a:t>
            </a:r>
            <a:r>
              <a:rPr lang="tr-TR" b="1" dirty="0"/>
              <a:t>klasik kod yazmanın giderek azaldığı</a:t>
            </a:r>
            <a:r>
              <a:rPr lang="tr-TR" dirty="0"/>
              <a:t> bir döneme gireceğiz. 🚀</a:t>
            </a:r>
          </a:p>
          <a:p>
            <a:r>
              <a:rPr lang="tr-TR" dirty="0"/>
              <a:t>Bundan sonra </a:t>
            </a:r>
            <a:r>
              <a:rPr lang="tr-TR" b="1" dirty="0"/>
              <a:t>yazılım mühendisleri, sistemleri tasarlayan, yöneten ve optimize eden kişilere dönüşecek</a:t>
            </a:r>
            <a:r>
              <a:rPr lang="tr-TR" dirty="0"/>
              <a:t>.</a:t>
            </a:r>
          </a:p>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13</a:t>
            </a:fld>
            <a:endParaRPr lang="en-US"/>
          </a:p>
        </p:txBody>
      </p:sp>
    </p:spTree>
    <p:extLst>
      <p:ext uri="{BB962C8B-B14F-4D97-AF65-F5344CB8AC3E}">
        <p14:creationId xmlns:p14="http://schemas.microsoft.com/office/powerpoint/2010/main" val="23582915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SaaS </a:t>
            </a:r>
            <a:r>
              <a:rPr lang="en-US" dirty="0" err="1"/>
              <a:t>geleceği</a:t>
            </a:r>
            <a:r>
              <a:rPr lang="en-US" dirty="0"/>
              <a:t> — </a:t>
            </a:r>
            <a:r>
              <a:rPr lang="tr-TR" dirty="0"/>
              <a:t>Satya Nadella</a:t>
            </a:r>
            <a:endParaRPr lang="en-US" dirty="0"/>
          </a:p>
          <a:p>
            <a:endParaRPr lang="en-US" dirty="0"/>
          </a:p>
          <a:p>
            <a:pPr marL="0" indent="0">
              <a:buFont typeface="Arial" panose="020B0604020202020204" pitchFamily="34" charset="0"/>
              <a:buNone/>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dirty="0"/>
              <a:t>Nadella, </a:t>
            </a:r>
            <a:r>
              <a:rPr lang="tr-TR" b="1" dirty="0"/>
              <a:t>Geleneksel SaaS ’ı “veritabanı üzerinde ince bir UI katmanı” </a:t>
            </a:r>
            <a:r>
              <a:rPr lang="tr-TR" dirty="0"/>
              <a:t>olarak tanımlıyor ve yapay zekâ ajanlarının doğrudan veritabanlarıyla etkileşime girerek geleneksel SaaS çözümlerini gereksiz hale getireceğini öngörüyor. AI, iş süreçlerini otonom şekilde yönetebildiğinde, şirketler neden pahalı ve karmaşık SaaS yazılımlarına ihtiyaç duysun?</a:t>
            </a:r>
            <a:endParaRPr lang="en-US" dirty="0"/>
          </a:p>
          <a:p>
            <a:pPr marL="171450" indent="-171450">
              <a:buFont typeface="Arial" panose="020B0604020202020204" pitchFamily="34" charset="0"/>
              <a:buChar char="•"/>
            </a:pPr>
            <a:r>
              <a:rPr lang="tr-TR" dirty="0"/>
              <a:t>Yapay zekâ ajanların farklı sistemler arasında entegrasyonu sağlayarak daha verimli bir işleyiş sunacağını ifade etti.</a:t>
            </a:r>
          </a:p>
          <a:p>
            <a:pPr marL="171450" indent="-171450">
              <a:buFont typeface="Arial" panose="020B0604020202020204" pitchFamily="34" charset="0"/>
              <a:buChar char="•"/>
            </a:pPr>
            <a:r>
              <a:rPr lang="tr-TR" dirty="0"/>
              <a:t>Excel gibi araçların yapay zekâ ve Python entegrasyonu sayesinde gelişerek gelişmiş veri analizi ve otonom planlama yapabilecek hale geldiğini örnek gösterdi.</a:t>
            </a:r>
          </a:p>
          <a:p>
            <a:endParaRPr lang="en-US" dirty="0"/>
          </a:p>
          <a:p>
            <a:r>
              <a:rPr lang="tr-TR" dirty="0"/>
              <a:t>Bu değişim, iş akışlarını daha akıllı hale getirmeyi ve verimliliği artırmayı amaçlayan bir yapay zekâ çağının başlangıcına işaret ediyor.</a:t>
            </a:r>
            <a:endParaRPr lang="en-US" dirty="0"/>
          </a:p>
          <a:p>
            <a:endParaRPr lang="tr-TR" dirty="0"/>
          </a:p>
          <a:p>
            <a:r>
              <a:rPr lang="tr-TR" b="1" dirty="0" err="1"/>
              <a:t>SaaS</a:t>
            </a:r>
            <a:r>
              <a:rPr lang="tr-TR" b="1" dirty="0"/>
              <a:t> şirketleri</a:t>
            </a:r>
            <a:r>
              <a:rPr lang="en-US" b="1" dirty="0"/>
              <a:t> (HRM, CRM, ERP, Muhasebe)</a:t>
            </a:r>
            <a:r>
              <a:rPr lang="tr-TR" b="1" dirty="0"/>
              <a:t> için yol ayrımı net: </a:t>
            </a:r>
            <a:br>
              <a:rPr lang="en-US" b="1" dirty="0"/>
            </a:br>
            <a:r>
              <a:rPr lang="tr-TR" b="1" dirty="0"/>
              <a:t>Ya yapay zekâya uyum sağlayarak değerlerini yeniden tanımlayacaklar ya da rekabetin gerisinde kalacaklar. </a:t>
            </a:r>
            <a:endParaRPr lang="en-US" b="1" dirty="0"/>
          </a:p>
          <a:p>
            <a:endParaRPr lang="en-US" dirty="0"/>
          </a:p>
          <a:p>
            <a:endParaRPr lang="en-US" dirty="0"/>
          </a:p>
          <a:p>
            <a:endParaRPr lang="en-US" dirty="0"/>
          </a:p>
          <a:p>
            <a:r>
              <a:rPr lang="tr-TR" dirty="0"/>
              <a:t>https://www.youtube.com/watch?v=9NtsnzRFJ_o</a:t>
            </a:r>
          </a:p>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14</a:t>
            </a:fld>
            <a:endParaRPr lang="en-US"/>
          </a:p>
        </p:txBody>
      </p:sp>
    </p:spTree>
    <p:extLst>
      <p:ext uri="{BB962C8B-B14F-4D97-AF65-F5344CB8AC3E}">
        <p14:creationId xmlns:p14="http://schemas.microsoft.com/office/powerpoint/2010/main" val="14730728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4A7B8-9D5C-4DA8-F50D-C8BC0852B0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6C8DBD-2480-23C4-322D-3C96864CA2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613EDC-4913-75AD-020E-071D0E8268A7}"/>
              </a:ext>
            </a:extLst>
          </p:cNvPr>
          <p:cNvSpPr>
            <a:spLocks noGrp="1"/>
          </p:cNvSpPr>
          <p:nvPr>
            <p:ph type="body" idx="1"/>
          </p:nvPr>
        </p:nvSpPr>
        <p:spPr/>
        <p:txBody>
          <a:bodyPr/>
          <a:lstStyle/>
          <a:p>
            <a:r>
              <a:rPr lang="en-US" dirty="0"/>
              <a:t>Lessin – </a:t>
            </a:r>
            <a:r>
              <a:rPr lang="en-US" dirty="0" err="1"/>
              <a:t>eski</a:t>
            </a:r>
            <a:r>
              <a:rPr lang="en-US" dirty="0"/>
              <a:t> Facebook </a:t>
            </a:r>
            <a:r>
              <a:rPr lang="en-US" dirty="0" err="1"/>
              <a:t>ürün</a:t>
            </a:r>
            <a:r>
              <a:rPr lang="en-US" dirty="0"/>
              <a:t> </a:t>
            </a:r>
            <a:r>
              <a:rPr lang="en-US" dirty="0" err="1"/>
              <a:t>müdürü</a:t>
            </a:r>
            <a:endParaRPr lang="en-US" dirty="0"/>
          </a:p>
          <a:p>
            <a:endParaRPr lang="en-US" dirty="0"/>
          </a:p>
          <a:p>
            <a:r>
              <a:rPr lang="en-US" dirty="0" err="1"/>
              <a:t>CRM’ler</a:t>
            </a:r>
            <a:r>
              <a:rPr lang="en-US" dirty="0"/>
              <a:t> </a:t>
            </a:r>
            <a:r>
              <a:rPr lang="en-US" dirty="0" err="1"/>
              <a:t>çöp</a:t>
            </a:r>
            <a:r>
              <a:rPr lang="en-US" dirty="0"/>
              <a:t> </a:t>
            </a:r>
            <a:r>
              <a:rPr lang="en-US" dirty="0" err="1"/>
              <a:t>olacak</a:t>
            </a:r>
            <a:r>
              <a:rPr lang="en-US" dirty="0"/>
              <a:t>.</a:t>
            </a:r>
          </a:p>
          <a:p>
            <a:r>
              <a:rPr lang="en-US" dirty="0"/>
              <a:t>Google </a:t>
            </a:r>
            <a:r>
              <a:rPr lang="en-US" dirty="0" err="1"/>
              <a:t>NotebookLM’e</a:t>
            </a:r>
            <a:r>
              <a:rPr lang="en-US" dirty="0"/>
              <a:t> son 10 </a:t>
            </a:r>
            <a:r>
              <a:rPr lang="en-US" dirty="0" err="1"/>
              <a:t>yıllık</a:t>
            </a:r>
            <a:r>
              <a:rPr lang="en-US" dirty="0"/>
              <a:t> </a:t>
            </a:r>
            <a:r>
              <a:rPr lang="en-US" dirty="0" err="1"/>
              <a:t>tüm</a:t>
            </a:r>
            <a:r>
              <a:rPr lang="en-US" dirty="0"/>
              <a:t> email </a:t>
            </a:r>
            <a:r>
              <a:rPr lang="en-US" dirty="0" err="1"/>
              <a:t>datasını</a:t>
            </a:r>
            <a:r>
              <a:rPr lang="en-US" dirty="0"/>
              <a:t> </a:t>
            </a:r>
            <a:r>
              <a:rPr lang="en-US" dirty="0" err="1"/>
              <a:t>veriyor</a:t>
            </a:r>
            <a:r>
              <a:rPr lang="en-US" dirty="0"/>
              <a:t> ve chat </a:t>
            </a:r>
            <a:r>
              <a:rPr lang="en-US" dirty="0" err="1"/>
              <a:t>yaparak</a:t>
            </a:r>
            <a:r>
              <a:rPr lang="en-US" dirty="0"/>
              <a:t> </a:t>
            </a:r>
            <a:r>
              <a:rPr lang="en-US" dirty="0" err="1"/>
              <a:t>bu</a:t>
            </a:r>
            <a:r>
              <a:rPr lang="en-US" dirty="0"/>
              <a:t> </a:t>
            </a:r>
            <a:r>
              <a:rPr lang="en-US" dirty="0" err="1"/>
              <a:t>bilgiyi</a:t>
            </a:r>
            <a:r>
              <a:rPr lang="en-US" dirty="0"/>
              <a:t> </a:t>
            </a:r>
            <a:r>
              <a:rPr lang="en-US" dirty="0" err="1"/>
              <a:t>kullanabiliyor</a:t>
            </a:r>
            <a:r>
              <a:rPr lang="en-US" dirty="0"/>
              <a:t>.</a:t>
            </a:r>
          </a:p>
          <a:p>
            <a:r>
              <a:rPr lang="en-US" dirty="0" err="1"/>
              <a:t>Geleneksel</a:t>
            </a:r>
            <a:r>
              <a:rPr lang="en-US" dirty="0"/>
              <a:t> CRM Sistemleri </a:t>
            </a:r>
            <a:r>
              <a:rPr lang="en-US" dirty="0" err="1"/>
              <a:t>kendini</a:t>
            </a:r>
            <a:r>
              <a:rPr lang="en-US" dirty="0"/>
              <a:t> </a:t>
            </a:r>
            <a:r>
              <a:rPr lang="en-US" dirty="0" err="1"/>
              <a:t>güncellemezse</a:t>
            </a:r>
            <a:r>
              <a:rPr lang="en-US" dirty="0"/>
              <a:t>, son </a:t>
            </a:r>
            <a:r>
              <a:rPr lang="en-US" dirty="0" err="1"/>
              <a:t>yakındır</a:t>
            </a:r>
            <a:r>
              <a:rPr lang="en-US" dirty="0"/>
              <a:t>!</a:t>
            </a:r>
          </a:p>
          <a:p>
            <a:endParaRPr lang="en-US" dirty="0"/>
          </a:p>
          <a:p>
            <a:r>
              <a:rPr lang="tr-TR" dirty="0"/>
              <a:t>https://x.com/lessin/status/1851257355968680131</a:t>
            </a:r>
          </a:p>
        </p:txBody>
      </p:sp>
      <p:sp>
        <p:nvSpPr>
          <p:cNvPr id="4" name="Slide Number Placeholder 3">
            <a:extLst>
              <a:ext uri="{FF2B5EF4-FFF2-40B4-BE49-F238E27FC236}">
                <a16:creationId xmlns:a16="http://schemas.microsoft.com/office/drawing/2014/main" id="{0762D32A-6D7D-2BDF-4D60-EE2156B7E841}"/>
              </a:ext>
            </a:extLst>
          </p:cNvPr>
          <p:cNvSpPr>
            <a:spLocks noGrp="1"/>
          </p:cNvSpPr>
          <p:nvPr>
            <p:ph type="sldNum" sz="quarter" idx="5"/>
          </p:nvPr>
        </p:nvSpPr>
        <p:spPr/>
        <p:txBody>
          <a:bodyPr/>
          <a:lstStyle/>
          <a:p>
            <a:fld id="{93F7DAF2-D9FD-4201-8A83-D0347E71DEA5}" type="slidenum">
              <a:rPr lang="en-US" smtClean="0"/>
              <a:t>15</a:t>
            </a:fld>
            <a:endParaRPr lang="en-US"/>
          </a:p>
        </p:txBody>
      </p:sp>
    </p:spTree>
    <p:extLst>
      <p:ext uri="{BB962C8B-B14F-4D97-AF65-F5344CB8AC3E}">
        <p14:creationId xmlns:p14="http://schemas.microsoft.com/office/powerpoint/2010/main" val="4049442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E7E5CA-F6F6-5A9E-C697-55E1E35FCC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E56AAC-BC40-09DD-0AC0-74CB185BDC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8B7D05-E2E8-0CB3-DA84-DBC076D570C7}"/>
              </a:ext>
            </a:extLst>
          </p:cNvPr>
          <p:cNvSpPr>
            <a:spLocks noGrp="1"/>
          </p:cNvSpPr>
          <p:nvPr>
            <p:ph type="body" idx="1"/>
          </p:nvPr>
        </p:nvSpPr>
        <p:spPr/>
        <p:txBody>
          <a:bodyPr/>
          <a:lstStyle/>
          <a:p>
            <a:r>
              <a:rPr lang="en-US" dirty="0"/>
              <a:t>K</a:t>
            </a:r>
            <a:r>
              <a:rPr lang="tr-TR" dirty="0"/>
              <a:t>larna, </a:t>
            </a:r>
            <a:r>
              <a:rPr lang="tr-TR" b="1" dirty="0"/>
              <a:t>İsveç'te</a:t>
            </a:r>
            <a:r>
              <a:rPr lang="tr-TR" dirty="0"/>
              <a:t> kurulan bir </a:t>
            </a:r>
            <a:r>
              <a:rPr lang="tr-TR" dirty="0" err="1"/>
              <a:t>fintech</a:t>
            </a:r>
            <a:r>
              <a:rPr lang="tr-TR" dirty="0"/>
              <a:t> şirketidir</a:t>
            </a:r>
            <a:r>
              <a:rPr lang="en-US" dirty="0"/>
              <a:t>, </a:t>
            </a:r>
            <a:r>
              <a:rPr lang="tr-TR" dirty="0"/>
              <a:t>değeri 45,6 milyar</a:t>
            </a:r>
            <a:r>
              <a:rPr lang="en-US" dirty="0"/>
              <a:t>,</a:t>
            </a:r>
            <a:r>
              <a:rPr lang="tr-TR" dirty="0"/>
              <a:t> </a:t>
            </a:r>
            <a:r>
              <a:rPr lang="tr-TR" b="1" dirty="0"/>
              <a:t>Avrupa'nın en değerli özel teknoloji </a:t>
            </a:r>
            <a:r>
              <a:rPr lang="tr-TR" dirty="0"/>
              <a:t>şirketi oldu</a:t>
            </a:r>
            <a:r>
              <a:rPr lang="en-US" dirty="0"/>
              <a:t>.</a:t>
            </a:r>
          </a:p>
          <a:p>
            <a:endParaRPr lang="en-US" dirty="0"/>
          </a:p>
          <a:p>
            <a:r>
              <a:rPr lang="tr-TR" dirty="0"/>
              <a:t>CEO'su Sebastian</a:t>
            </a:r>
            <a:r>
              <a:rPr lang="en-US" dirty="0"/>
              <a:t> </a:t>
            </a:r>
            <a:r>
              <a:rPr lang="tr-TR" dirty="0"/>
              <a:t>şirketinin Salesforce ve Workday ile olan büyük SaaS ortaklıklarını sonlandırdığını açıkladı.</a:t>
            </a:r>
            <a:r>
              <a:rPr lang="en-US" dirty="0"/>
              <a:t> </a:t>
            </a:r>
          </a:p>
          <a:p>
            <a:endParaRPr lang="en-US" dirty="0"/>
          </a:p>
          <a:p>
            <a:r>
              <a:rPr lang="tr-TR" dirty="0"/>
              <a:t>Şirket, OpenAI teknolojisine tam yatırım yap</a:t>
            </a:r>
            <a:r>
              <a:rPr lang="en-US" dirty="0" err="1"/>
              <a:t>acak</a:t>
            </a:r>
            <a:r>
              <a:rPr lang="en-US" dirty="0"/>
              <a:t>.</a:t>
            </a:r>
          </a:p>
          <a:p>
            <a:endParaRPr lang="en-US" dirty="0"/>
          </a:p>
          <a:p>
            <a:r>
              <a:rPr lang="tr-TR" dirty="0"/>
              <a:t>Ayrıca, AI otomasyonu sayesinde pazarlama ve müşteri hizmetleri gibi alanlarda iş gücünü azaltmayı planlıyor.</a:t>
            </a:r>
          </a:p>
        </p:txBody>
      </p:sp>
      <p:sp>
        <p:nvSpPr>
          <p:cNvPr id="4" name="Slide Number Placeholder 3">
            <a:extLst>
              <a:ext uri="{FF2B5EF4-FFF2-40B4-BE49-F238E27FC236}">
                <a16:creationId xmlns:a16="http://schemas.microsoft.com/office/drawing/2014/main" id="{7524AB87-AE2F-6B7A-9445-7DF80957A0AE}"/>
              </a:ext>
            </a:extLst>
          </p:cNvPr>
          <p:cNvSpPr>
            <a:spLocks noGrp="1"/>
          </p:cNvSpPr>
          <p:nvPr>
            <p:ph type="sldNum" sz="quarter" idx="5"/>
          </p:nvPr>
        </p:nvSpPr>
        <p:spPr/>
        <p:txBody>
          <a:bodyPr/>
          <a:lstStyle/>
          <a:p>
            <a:fld id="{93F7DAF2-D9FD-4201-8A83-D0347E71DEA5}" type="slidenum">
              <a:rPr lang="en-US" smtClean="0"/>
              <a:t>16</a:t>
            </a:fld>
            <a:endParaRPr lang="en-US"/>
          </a:p>
        </p:txBody>
      </p:sp>
    </p:spTree>
    <p:extLst>
      <p:ext uri="{BB962C8B-B14F-4D97-AF65-F5344CB8AC3E}">
        <p14:creationId xmlns:p14="http://schemas.microsoft.com/office/powerpoint/2010/main" val="39508062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628E5-2AF4-DAFC-56F8-91E60C6DE3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5C1672-7BD1-A7BC-6317-BD1E19372D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91D0F8-A464-C288-7E42-74F72F1E875B}"/>
              </a:ext>
            </a:extLst>
          </p:cNvPr>
          <p:cNvSpPr>
            <a:spLocks noGrp="1"/>
          </p:cNvSpPr>
          <p:nvPr>
            <p:ph type="body" idx="1"/>
          </p:nvPr>
        </p:nvSpPr>
        <p:spPr/>
        <p:txBody>
          <a:bodyPr/>
          <a:lstStyle/>
          <a:p>
            <a:r>
              <a:rPr lang="tr-TR" dirty="0"/>
              <a:t>https://aibusiness.com/companies/google-ceo-sundar-pichai-we-will-move-from-mobile-first-to-an-ai-first-world-</a:t>
            </a:r>
          </a:p>
        </p:txBody>
      </p:sp>
      <p:sp>
        <p:nvSpPr>
          <p:cNvPr id="4" name="Slide Number Placeholder 3">
            <a:extLst>
              <a:ext uri="{FF2B5EF4-FFF2-40B4-BE49-F238E27FC236}">
                <a16:creationId xmlns:a16="http://schemas.microsoft.com/office/drawing/2014/main" id="{F638F0D1-CAE8-F144-24FF-8BFCE7DFA53C}"/>
              </a:ext>
            </a:extLst>
          </p:cNvPr>
          <p:cNvSpPr>
            <a:spLocks noGrp="1"/>
          </p:cNvSpPr>
          <p:nvPr>
            <p:ph type="sldNum" sz="quarter" idx="5"/>
          </p:nvPr>
        </p:nvSpPr>
        <p:spPr/>
        <p:txBody>
          <a:bodyPr/>
          <a:lstStyle/>
          <a:p>
            <a:fld id="{93F7DAF2-D9FD-4201-8A83-D0347E71DEA5}" type="slidenum">
              <a:rPr lang="en-US" smtClean="0"/>
              <a:t>17</a:t>
            </a:fld>
            <a:endParaRPr lang="en-US"/>
          </a:p>
        </p:txBody>
      </p:sp>
    </p:spTree>
    <p:extLst>
      <p:ext uri="{BB962C8B-B14F-4D97-AF65-F5344CB8AC3E}">
        <p14:creationId xmlns:p14="http://schemas.microsoft.com/office/powerpoint/2010/main" val="25239149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55FAB-F675-3759-20C9-C01B90FBCE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21388F-3AF4-6AD7-FF8B-BE9FF0A46E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428341-BDD4-8F6F-5070-1D8F8C2F3266}"/>
              </a:ext>
            </a:extLst>
          </p:cNvPr>
          <p:cNvSpPr>
            <a:spLocks noGrp="1"/>
          </p:cNvSpPr>
          <p:nvPr>
            <p:ph type="body" idx="1"/>
          </p:nvPr>
        </p:nvSpPr>
        <p:spPr/>
        <p:txBody>
          <a:bodyPr/>
          <a:lstStyle/>
          <a:p>
            <a:r>
              <a:rPr lang="en-US" dirty="0"/>
              <a:t>Google </a:t>
            </a:r>
            <a:endParaRPr lang="tr-TR" dirty="0"/>
          </a:p>
        </p:txBody>
      </p:sp>
      <p:sp>
        <p:nvSpPr>
          <p:cNvPr id="4" name="Slide Number Placeholder 3">
            <a:extLst>
              <a:ext uri="{FF2B5EF4-FFF2-40B4-BE49-F238E27FC236}">
                <a16:creationId xmlns:a16="http://schemas.microsoft.com/office/drawing/2014/main" id="{81BC620D-EC8F-A737-A18B-F1862DB52992}"/>
              </a:ext>
            </a:extLst>
          </p:cNvPr>
          <p:cNvSpPr>
            <a:spLocks noGrp="1"/>
          </p:cNvSpPr>
          <p:nvPr>
            <p:ph type="sldNum" sz="quarter" idx="5"/>
          </p:nvPr>
        </p:nvSpPr>
        <p:spPr/>
        <p:txBody>
          <a:bodyPr/>
          <a:lstStyle/>
          <a:p>
            <a:fld id="{93F7DAF2-D9FD-4201-8A83-D0347E71DEA5}" type="slidenum">
              <a:rPr lang="en-US" smtClean="0"/>
              <a:t>18</a:t>
            </a:fld>
            <a:endParaRPr lang="en-US"/>
          </a:p>
        </p:txBody>
      </p:sp>
    </p:spTree>
    <p:extLst>
      <p:ext uri="{BB962C8B-B14F-4D97-AF65-F5344CB8AC3E}">
        <p14:creationId xmlns:p14="http://schemas.microsoft.com/office/powerpoint/2010/main" val="41916925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19</a:t>
            </a:fld>
            <a:endParaRPr lang="en-US"/>
          </a:p>
        </p:txBody>
      </p:sp>
    </p:spTree>
    <p:extLst>
      <p:ext uri="{BB962C8B-B14F-4D97-AF65-F5344CB8AC3E}">
        <p14:creationId xmlns:p14="http://schemas.microsoft.com/office/powerpoint/2010/main" val="37185136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F6868-2499-4CAF-DD0F-7E66722771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91030-4EA4-8533-D485-10C7AB58EE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247331-00FA-0464-CEAC-CEF50E3C2DA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223548"/>
                </a:solidFill>
                <a:effectLst/>
                <a:latin typeface="72Brand"/>
              </a:rPr>
              <a:t>Gelişmelerden</a:t>
            </a:r>
            <a:r>
              <a:rPr lang="en-US" b="0" i="0" dirty="0">
                <a:solidFill>
                  <a:srgbClr val="223548"/>
                </a:solidFill>
                <a:effectLst/>
                <a:latin typeface="72Brand"/>
              </a:rPr>
              <a:t> </a:t>
            </a:r>
            <a:r>
              <a:rPr lang="en-US" b="0" i="0" dirty="0" err="1">
                <a:solidFill>
                  <a:srgbClr val="223548"/>
                </a:solidFill>
                <a:effectLst/>
                <a:latin typeface="72Brand"/>
              </a:rPr>
              <a:t>geri</a:t>
            </a:r>
            <a:r>
              <a:rPr lang="en-US" b="0" i="0" dirty="0">
                <a:solidFill>
                  <a:srgbClr val="223548"/>
                </a:solidFill>
                <a:effectLst/>
                <a:latin typeface="72Brand"/>
              </a:rPr>
              <a:t> </a:t>
            </a:r>
            <a:r>
              <a:rPr lang="en-US" b="0" i="0" dirty="0" err="1">
                <a:solidFill>
                  <a:srgbClr val="223548"/>
                </a:solidFill>
                <a:effectLst/>
                <a:latin typeface="72Brand"/>
              </a:rPr>
              <a:t>kalmayayım</a:t>
            </a:r>
            <a:r>
              <a:rPr lang="en-US" b="0" i="0" dirty="0">
                <a:solidFill>
                  <a:srgbClr val="223548"/>
                </a:solidFill>
                <a:effectLst/>
                <a:latin typeface="72Brand"/>
              </a:rPr>
              <a:t> </a:t>
            </a:r>
            <a:r>
              <a:rPr lang="en-US" b="0" i="0" dirty="0" err="1">
                <a:solidFill>
                  <a:srgbClr val="223548"/>
                </a:solidFill>
                <a:effectLst/>
                <a:latin typeface="72Brand"/>
              </a:rPr>
              <a:t>diye</a:t>
            </a:r>
            <a:r>
              <a:rPr lang="en-US" b="0" i="0" dirty="0">
                <a:solidFill>
                  <a:srgbClr val="223548"/>
                </a:solidFill>
                <a:effectLst/>
                <a:latin typeface="72Brand"/>
              </a:rPr>
              <a:t> 24 AI tool </a:t>
            </a:r>
            <a:r>
              <a:rPr lang="en-US" b="0" i="0" dirty="0" err="1">
                <a:solidFill>
                  <a:srgbClr val="223548"/>
                </a:solidFill>
                <a:effectLst/>
                <a:latin typeface="72Brand"/>
              </a:rPr>
              <a:t>denemiş</a:t>
            </a:r>
            <a:r>
              <a:rPr lang="en-US" b="0" i="0" dirty="0">
                <a:solidFill>
                  <a:srgbClr val="223548"/>
                </a:solidFill>
                <a:effectLst/>
                <a:latin typeface="72Brand"/>
              </a:rPr>
              <a:t> </a:t>
            </a:r>
            <a:r>
              <a:rPr lang="en-US" b="0" i="0" dirty="0">
                <a:solidFill>
                  <a:srgbClr val="223548"/>
                </a:solidFill>
                <a:effectLst/>
                <a:latin typeface="72Brand"/>
                <a:sym typeface="Wingdings" panose="05000000000000000000" pitchFamily="2" charset="2"/>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23548"/>
              </a:solidFill>
              <a:effectLst/>
              <a:latin typeface="72Brand"/>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b="1" dirty="0"/>
              <a:t>Shiny Object Syndrome</a:t>
            </a:r>
            <a:r>
              <a:rPr lang="en-US" b="1" i="0" dirty="0">
                <a:solidFill>
                  <a:srgbClr val="223548"/>
                </a:solidFill>
                <a:effectLst/>
                <a:latin typeface="72Brand"/>
                <a:sym typeface="Wingdings" panose="05000000000000000000" pitchFamily="2" charset="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Sürekli yeni şeylere atlamak, hiçbirini tam anlamıyla kullanamamak.</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3548"/>
                </a:solidFill>
                <a:effectLst/>
                <a:latin typeface="72Brand"/>
              </a:rPr>
              <a:t>Bu </a:t>
            </a:r>
            <a:r>
              <a:rPr lang="en-US" b="0" i="0" dirty="0" err="1">
                <a:solidFill>
                  <a:srgbClr val="223548"/>
                </a:solidFill>
                <a:effectLst/>
                <a:latin typeface="72Brand"/>
              </a:rPr>
              <a:t>şekilde</a:t>
            </a:r>
            <a:r>
              <a:rPr lang="en-US" b="0" i="0" dirty="0">
                <a:solidFill>
                  <a:srgbClr val="223548"/>
                </a:solidFill>
                <a:effectLst/>
                <a:latin typeface="72Brand"/>
              </a:rPr>
              <a:t> </a:t>
            </a:r>
            <a:r>
              <a:rPr lang="en-US" b="0" i="0" dirty="0" err="1">
                <a:solidFill>
                  <a:srgbClr val="223548"/>
                </a:solidFill>
                <a:effectLst/>
                <a:latin typeface="72Brand"/>
              </a:rPr>
              <a:t>daldan</a:t>
            </a:r>
            <a:r>
              <a:rPr lang="en-US" b="0" i="0" dirty="0">
                <a:solidFill>
                  <a:srgbClr val="223548"/>
                </a:solidFill>
                <a:effectLst/>
                <a:latin typeface="72Brand"/>
              </a:rPr>
              <a:t> </a:t>
            </a:r>
            <a:r>
              <a:rPr lang="en-US" b="0" i="0" dirty="0" err="1">
                <a:solidFill>
                  <a:srgbClr val="223548"/>
                </a:solidFill>
                <a:effectLst/>
                <a:latin typeface="72Brand"/>
              </a:rPr>
              <a:t>dala</a:t>
            </a:r>
            <a:r>
              <a:rPr lang="en-US" b="0" i="0" dirty="0">
                <a:solidFill>
                  <a:srgbClr val="223548"/>
                </a:solidFill>
                <a:effectLst/>
                <a:latin typeface="72Brand"/>
              </a:rPr>
              <a:t> </a:t>
            </a:r>
            <a:r>
              <a:rPr lang="en-US" b="0" i="0" dirty="0" err="1">
                <a:solidFill>
                  <a:srgbClr val="223548"/>
                </a:solidFill>
                <a:effectLst/>
                <a:latin typeface="72Brand"/>
              </a:rPr>
              <a:t>atlayarak</a:t>
            </a:r>
            <a:r>
              <a:rPr lang="en-US" b="0" i="0" dirty="0">
                <a:solidFill>
                  <a:srgbClr val="223548"/>
                </a:solidFill>
                <a:effectLst/>
                <a:latin typeface="72Brand"/>
              </a:rPr>
              <a:t> </a:t>
            </a:r>
            <a:r>
              <a:rPr lang="en-US" b="0" i="0" dirty="0" err="1">
                <a:solidFill>
                  <a:srgbClr val="223548"/>
                </a:solidFill>
                <a:effectLst/>
                <a:latin typeface="72Brand"/>
              </a:rPr>
              <a:t>uzmanlaşmak</a:t>
            </a:r>
            <a:r>
              <a:rPr lang="en-US" b="0" i="0" dirty="0">
                <a:solidFill>
                  <a:srgbClr val="223548"/>
                </a:solidFill>
                <a:effectLst/>
                <a:latin typeface="72Brand"/>
              </a:rPr>
              <a:t> </a:t>
            </a:r>
            <a:r>
              <a:rPr lang="en-US" b="0" i="0" dirty="0" err="1">
                <a:solidFill>
                  <a:srgbClr val="223548"/>
                </a:solidFill>
                <a:effectLst/>
                <a:latin typeface="72Brand"/>
              </a:rPr>
              <a:t>çok</a:t>
            </a:r>
            <a:r>
              <a:rPr lang="en-US" b="0" i="0" dirty="0">
                <a:solidFill>
                  <a:srgbClr val="223548"/>
                </a:solidFill>
                <a:effectLst/>
                <a:latin typeface="72Brand"/>
              </a:rPr>
              <a:t> </a:t>
            </a:r>
            <a:r>
              <a:rPr lang="en-US" b="0" i="0" dirty="0" err="1">
                <a:solidFill>
                  <a:srgbClr val="223548"/>
                </a:solidFill>
                <a:effectLst/>
                <a:latin typeface="72Brand"/>
              </a:rPr>
              <a:t>zor</a:t>
            </a:r>
            <a:endParaRPr lang="en-US" b="0" i="0" dirty="0">
              <a:solidFill>
                <a:srgbClr val="223548"/>
              </a:solidFill>
              <a:effectLst/>
              <a:latin typeface="72Brand"/>
            </a:endParaRPr>
          </a:p>
        </p:txBody>
      </p:sp>
      <p:sp>
        <p:nvSpPr>
          <p:cNvPr id="4" name="Slide Number Placeholder 3">
            <a:extLst>
              <a:ext uri="{FF2B5EF4-FFF2-40B4-BE49-F238E27FC236}">
                <a16:creationId xmlns:a16="http://schemas.microsoft.com/office/drawing/2014/main" id="{343B0A63-7750-5FED-E99A-61647B43933A}"/>
              </a:ext>
            </a:extLst>
          </p:cNvPr>
          <p:cNvSpPr>
            <a:spLocks noGrp="1"/>
          </p:cNvSpPr>
          <p:nvPr>
            <p:ph type="sldNum" sz="quarter" idx="5"/>
          </p:nvPr>
        </p:nvSpPr>
        <p:spPr/>
        <p:txBody>
          <a:bodyPr/>
          <a:lstStyle/>
          <a:p>
            <a:fld id="{93F7DAF2-D9FD-4201-8A83-D0347E71DEA5}" type="slidenum">
              <a:rPr lang="en-US" smtClean="0"/>
              <a:t>20</a:t>
            </a:fld>
            <a:endParaRPr lang="en-US"/>
          </a:p>
        </p:txBody>
      </p:sp>
    </p:spTree>
    <p:extLst>
      <p:ext uri="{BB962C8B-B14F-4D97-AF65-F5344CB8AC3E}">
        <p14:creationId xmlns:p14="http://schemas.microsoft.com/office/powerpoint/2010/main" val="2502016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2</a:t>
            </a:fld>
            <a:endParaRPr lang="en-US"/>
          </a:p>
        </p:txBody>
      </p:sp>
    </p:spTree>
    <p:extLst>
      <p:ext uri="{BB962C8B-B14F-4D97-AF65-F5344CB8AC3E}">
        <p14:creationId xmlns:p14="http://schemas.microsoft.com/office/powerpoint/2010/main" val="37068026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80B4E-04AD-C75D-9D96-3C63139C3D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6741F9-77C2-9465-E21B-D1479FFD95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3254D7-10EC-E102-CA9D-67115AAC7B0B}"/>
              </a:ext>
            </a:extLst>
          </p:cNvPr>
          <p:cNvSpPr>
            <a:spLocks noGrp="1"/>
          </p:cNvSpPr>
          <p:nvPr>
            <p:ph type="body" idx="1"/>
          </p:nvPr>
        </p:nvSpPr>
        <p:spPr/>
        <p:txBody>
          <a:bodyPr/>
          <a:lstStyle/>
          <a:p>
            <a:r>
              <a:rPr lang="en-US" dirty="0"/>
              <a:t>HERGÜN YENİ BİR AI TOOL ÇIKIYOR</a:t>
            </a:r>
          </a:p>
          <a:p>
            <a:endParaRPr lang="en-US" dirty="0"/>
          </a:p>
          <a:p>
            <a:r>
              <a:rPr lang="en-US" dirty="0"/>
              <a:t>ChatGPT 3.5 -&gt; 4 , </a:t>
            </a:r>
            <a:r>
              <a:rPr lang="en-US" dirty="0" err="1"/>
              <a:t>Deepsek</a:t>
            </a:r>
            <a:r>
              <a:rPr lang="en-US" dirty="0"/>
              <a:t> , Co-Pilot, Gemini, Cursor, windsurf ve </a:t>
            </a:r>
            <a:r>
              <a:rPr lang="en-US" dirty="0" err="1"/>
              <a:t>daha</a:t>
            </a:r>
            <a:r>
              <a:rPr lang="en-US" dirty="0"/>
              <a:t> </a:t>
            </a:r>
            <a:r>
              <a:rPr lang="en-US" dirty="0" err="1"/>
              <a:t>birçok</a:t>
            </a:r>
            <a:r>
              <a:rPr lang="en-US" dirty="0"/>
              <a:t> AI </a:t>
            </a:r>
            <a:r>
              <a:rPr lang="en-US" dirty="0" err="1"/>
              <a:t>toolu</a:t>
            </a:r>
            <a:r>
              <a:rPr lang="en-US" dirty="0"/>
              <a:t> …</a:t>
            </a:r>
          </a:p>
          <a:p>
            <a:endParaRPr lang="en-US" dirty="0"/>
          </a:p>
          <a:p>
            <a:r>
              <a:rPr lang="en-US" dirty="0" err="1"/>
              <a:t>Hergün</a:t>
            </a:r>
            <a:r>
              <a:rPr lang="en-US" dirty="0"/>
              <a:t> yeni </a:t>
            </a:r>
            <a:r>
              <a:rPr lang="en-US" dirty="0" err="1"/>
              <a:t>bir</a:t>
            </a:r>
            <a:r>
              <a:rPr lang="en-US" dirty="0"/>
              <a:t> tool yeni </a:t>
            </a:r>
            <a:r>
              <a:rPr lang="en-US" dirty="0" err="1"/>
              <a:t>bir</a:t>
            </a:r>
            <a:r>
              <a:rPr lang="en-US" dirty="0"/>
              <a:t> AI </a:t>
            </a:r>
            <a:r>
              <a:rPr lang="en-US" dirty="0" err="1"/>
              <a:t>özelliği</a:t>
            </a:r>
            <a:r>
              <a:rPr lang="en-US" dirty="0"/>
              <a:t> </a:t>
            </a:r>
            <a:r>
              <a:rPr lang="en-US" dirty="0" err="1"/>
              <a:t>duyuyoruz</a:t>
            </a:r>
            <a:r>
              <a:rPr lang="en-US" dirty="0"/>
              <a:t>.</a:t>
            </a:r>
          </a:p>
          <a:p>
            <a:r>
              <a:rPr lang="en-US" dirty="0"/>
              <a:t>Ve </a:t>
            </a:r>
            <a:r>
              <a:rPr lang="en-US" dirty="0" err="1"/>
              <a:t>çıktıktan</a:t>
            </a:r>
            <a:r>
              <a:rPr lang="en-US" dirty="0"/>
              <a:t> </a:t>
            </a:r>
            <a:r>
              <a:rPr lang="en-US" dirty="0" err="1"/>
              <a:t>kısa</a:t>
            </a:r>
            <a:r>
              <a:rPr lang="en-US" dirty="0"/>
              <a:t> </a:t>
            </a:r>
            <a:r>
              <a:rPr lang="en-US" dirty="0" err="1"/>
              <a:t>bir</a:t>
            </a:r>
            <a:r>
              <a:rPr lang="en-US" dirty="0"/>
              <a:t> </a:t>
            </a:r>
            <a:r>
              <a:rPr lang="en-US" dirty="0" err="1"/>
              <a:t>süre</a:t>
            </a:r>
            <a:r>
              <a:rPr lang="en-US" dirty="0"/>
              <a:t> </a:t>
            </a:r>
            <a:r>
              <a:rPr lang="en-US" dirty="0" err="1"/>
              <a:t>sonra</a:t>
            </a:r>
            <a:r>
              <a:rPr lang="en-US" dirty="0"/>
              <a:t> da </a:t>
            </a:r>
            <a:r>
              <a:rPr lang="en-US" dirty="0" err="1"/>
              <a:t>eskiyor</a:t>
            </a:r>
            <a:r>
              <a:rPr lang="en-US" dirty="0"/>
              <a:t>.</a:t>
            </a:r>
          </a:p>
          <a:p>
            <a:r>
              <a:rPr lang="en-US" dirty="0"/>
              <a:t>AI </a:t>
            </a:r>
            <a:r>
              <a:rPr lang="en-US" dirty="0" err="1"/>
              <a:t>öğrenme</a:t>
            </a:r>
            <a:r>
              <a:rPr lang="en-US" dirty="0"/>
              <a:t> ve </a:t>
            </a:r>
            <a:r>
              <a:rPr lang="en-US" dirty="0" err="1"/>
              <a:t>bir</a:t>
            </a:r>
            <a:r>
              <a:rPr lang="en-US" dirty="0"/>
              <a:t> </a:t>
            </a:r>
            <a:r>
              <a:rPr lang="en-US" dirty="0" err="1"/>
              <a:t>yerden</a:t>
            </a:r>
            <a:r>
              <a:rPr lang="en-US" dirty="0"/>
              <a:t> </a:t>
            </a:r>
            <a:r>
              <a:rPr lang="en-US" dirty="0" err="1"/>
              <a:t>başlama</a:t>
            </a:r>
            <a:r>
              <a:rPr lang="en-US" dirty="0"/>
              <a:t> </a:t>
            </a:r>
            <a:r>
              <a:rPr lang="en-US" dirty="0" err="1"/>
              <a:t>motivasyonumuzu</a:t>
            </a:r>
            <a:r>
              <a:rPr lang="en-US" dirty="0"/>
              <a:t> </a:t>
            </a:r>
            <a:r>
              <a:rPr lang="en-US" dirty="0" err="1"/>
              <a:t>kırıyor</a:t>
            </a:r>
            <a:r>
              <a:rPr lang="en-US" dirty="0"/>
              <a:t>.</a:t>
            </a:r>
          </a:p>
          <a:p>
            <a:r>
              <a:rPr lang="en-US" dirty="0" err="1"/>
              <a:t>Aslında</a:t>
            </a:r>
            <a:r>
              <a:rPr lang="en-US" dirty="0"/>
              <a:t> </a:t>
            </a:r>
            <a:r>
              <a:rPr lang="en-US" dirty="0" err="1"/>
              <a:t>bugün</a:t>
            </a:r>
            <a:r>
              <a:rPr lang="en-US" dirty="0"/>
              <a:t> </a:t>
            </a:r>
            <a:r>
              <a:rPr lang="en-US" dirty="0" err="1"/>
              <a:t>göstereceğim</a:t>
            </a:r>
            <a:r>
              <a:rPr lang="en-US" dirty="0"/>
              <a:t> </a:t>
            </a:r>
            <a:r>
              <a:rPr lang="en-US" dirty="0" err="1"/>
              <a:t>seviyede</a:t>
            </a:r>
            <a:r>
              <a:rPr lang="en-US" dirty="0"/>
              <a:t> </a:t>
            </a:r>
            <a:r>
              <a:rPr lang="en-US" dirty="0" err="1"/>
              <a:t>basit</a:t>
            </a:r>
            <a:r>
              <a:rPr lang="en-US" dirty="0"/>
              <a:t> </a:t>
            </a:r>
            <a:r>
              <a:rPr lang="en-US" dirty="0" err="1"/>
              <a:t>bir</a:t>
            </a:r>
            <a:r>
              <a:rPr lang="en-US" dirty="0"/>
              <a:t> </a:t>
            </a:r>
            <a:r>
              <a:rPr lang="en-US" dirty="0" err="1"/>
              <a:t>başlangıç</a:t>
            </a:r>
            <a:r>
              <a:rPr lang="en-US" dirty="0"/>
              <a:t> </a:t>
            </a:r>
            <a:r>
              <a:rPr lang="en-US" dirty="0" err="1"/>
              <a:t>yaparsanız</a:t>
            </a:r>
            <a:r>
              <a:rPr lang="en-US" dirty="0"/>
              <a:t>, AI </a:t>
            </a:r>
            <a:r>
              <a:rPr lang="en-US" dirty="0" err="1"/>
              <a:t>araçları</a:t>
            </a:r>
            <a:r>
              <a:rPr lang="en-US" dirty="0"/>
              <a:t> ve </a:t>
            </a:r>
            <a:r>
              <a:rPr lang="en-US" dirty="0" err="1"/>
              <a:t>türevlerinin</a:t>
            </a:r>
            <a:r>
              <a:rPr lang="en-US" dirty="0"/>
              <a:t> </a:t>
            </a:r>
            <a:r>
              <a:rPr lang="en-US" dirty="0" err="1"/>
              <a:t>peşinden</a:t>
            </a:r>
            <a:r>
              <a:rPr lang="en-US" dirty="0"/>
              <a:t> </a:t>
            </a:r>
            <a:r>
              <a:rPr lang="en-US" dirty="0" err="1"/>
              <a:t>gitmenize</a:t>
            </a:r>
            <a:r>
              <a:rPr lang="en-US" dirty="0"/>
              <a:t> </a:t>
            </a:r>
            <a:r>
              <a:rPr lang="en-US" dirty="0" err="1"/>
              <a:t>gerek</a:t>
            </a:r>
            <a:r>
              <a:rPr lang="en-US" dirty="0"/>
              <a:t> </a:t>
            </a:r>
            <a:r>
              <a:rPr lang="en-US" dirty="0" err="1"/>
              <a:t>kalmaz</a:t>
            </a:r>
            <a:r>
              <a:rPr lang="en-US" dirty="0"/>
              <a:t>.</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9C3C7195-66E6-E913-A46E-270F2F97FFC1}"/>
              </a:ext>
            </a:extLst>
          </p:cNvPr>
          <p:cNvSpPr>
            <a:spLocks noGrp="1"/>
          </p:cNvSpPr>
          <p:nvPr>
            <p:ph type="sldNum" sz="quarter" idx="5"/>
          </p:nvPr>
        </p:nvSpPr>
        <p:spPr/>
        <p:txBody>
          <a:bodyPr/>
          <a:lstStyle/>
          <a:p>
            <a:fld id="{93F7DAF2-D9FD-4201-8A83-D0347E71DEA5}" type="slidenum">
              <a:rPr lang="en-US" smtClean="0"/>
              <a:t>21</a:t>
            </a:fld>
            <a:endParaRPr lang="en-US"/>
          </a:p>
        </p:txBody>
      </p:sp>
    </p:spTree>
    <p:extLst>
      <p:ext uri="{BB962C8B-B14F-4D97-AF65-F5344CB8AC3E}">
        <p14:creationId xmlns:p14="http://schemas.microsoft.com/office/powerpoint/2010/main" val="20363324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ADEDC-9BC8-7123-CC41-BF35D37F9A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42D5CA-086D-13DB-1774-8AC1BD1646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3BCC7F-8C09-91C2-CA7A-E43CFF1A2730}"/>
              </a:ext>
            </a:extLst>
          </p:cNvPr>
          <p:cNvSpPr>
            <a:spLocks noGrp="1"/>
          </p:cNvSpPr>
          <p:nvPr>
            <p:ph type="body" idx="1"/>
          </p:nvPr>
        </p:nvSpPr>
        <p:spPr/>
        <p:txBody>
          <a:bodyPr/>
          <a:lstStyle/>
          <a:p>
            <a:r>
              <a:rPr lang="tr-TR" dirty="0"/>
              <a:t>AI'nin programcı</a:t>
            </a:r>
            <a:r>
              <a:rPr lang="en-US" dirty="0" err="1"/>
              <a:t>ğı</a:t>
            </a:r>
            <a:r>
              <a:rPr lang="en-US" dirty="0"/>
              <a:t> yok </a:t>
            </a:r>
            <a:r>
              <a:rPr lang="en-US" dirty="0" err="1"/>
              <a:t>etmesi</a:t>
            </a:r>
            <a:r>
              <a:rPr lang="en-US" dirty="0"/>
              <a:t> </a:t>
            </a:r>
            <a:r>
              <a:rPr lang="en-US" dirty="0" err="1"/>
              <a:t>biraz</a:t>
            </a:r>
            <a:r>
              <a:rPr lang="en-US" dirty="0"/>
              <a:t> </a:t>
            </a:r>
            <a:r>
              <a:rPr lang="en-US" dirty="0" err="1"/>
              <a:t>zor</a:t>
            </a:r>
            <a:r>
              <a:rPr lang="tr-TR" dirty="0"/>
              <a:t>. </a:t>
            </a:r>
            <a:endParaRPr lang="en-US" dirty="0"/>
          </a:p>
          <a:p>
            <a:r>
              <a:rPr lang="tr-TR" dirty="0"/>
              <a:t>AI, programcılara destek sağlayarak verimliliklerini artırıyor. </a:t>
            </a:r>
            <a:endParaRPr lang="en-US" dirty="0"/>
          </a:p>
          <a:p>
            <a:r>
              <a:rPr lang="en-US" dirty="0" err="1"/>
              <a:t>Yazılımcılar</a:t>
            </a:r>
            <a:r>
              <a:rPr lang="en-US" dirty="0"/>
              <a:t> </a:t>
            </a:r>
            <a:r>
              <a:rPr lang="tr-TR" dirty="0"/>
              <a:t>rutin işleri AI'ye bırakı</a:t>
            </a:r>
            <a:r>
              <a:rPr lang="en-US" dirty="0" err="1"/>
              <a:t>yor</a:t>
            </a:r>
            <a:endParaRPr lang="en-US" dirty="0"/>
          </a:p>
          <a:p>
            <a:endParaRPr lang="en-US" dirty="0"/>
          </a:p>
          <a:p>
            <a:r>
              <a:rPr lang="en-US" b="1" dirty="0" err="1"/>
              <a:t>Yazılımcılar</a:t>
            </a:r>
            <a:r>
              <a:rPr lang="en-US" b="1" dirty="0"/>
              <a:t> ne </a:t>
            </a:r>
            <a:r>
              <a:rPr lang="en-US" b="1" dirty="0" err="1"/>
              <a:t>yapacak</a:t>
            </a:r>
            <a:r>
              <a:rPr lang="en-US" b="1" dirty="0"/>
              <a:t>?</a:t>
            </a:r>
          </a:p>
          <a:p>
            <a:r>
              <a:rPr lang="en-US" dirty="0"/>
              <a:t>T</a:t>
            </a:r>
            <a:r>
              <a:rPr lang="tr-TR" dirty="0"/>
              <a:t>asarım, kullanıcı deneyimi ve karmaşık problem çözme gibi yaratıcı alanlara odaklan</a:t>
            </a:r>
            <a:r>
              <a:rPr lang="en-US" dirty="0" err="1"/>
              <a:t>mamız</a:t>
            </a:r>
            <a:r>
              <a:rPr lang="en-US" dirty="0"/>
              <a:t> </a:t>
            </a:r>
            <a:r>
              <a:rPr lang="en-US" dirty="0" err="1"/>
              <a:t>gerekiyor</a:t>
            </a:r>
            <a:r>
              <a:rPr lang="en-US" dirty="0"/>
              <a:t>.</a:t>
            </a:r>
          </a:p>
          <a:p>
            <a:r>
              <a:rPr lang="en-US" dirty="0" err="1"/>
              <a:t>Sistemlerin</a:t>
            </a:r>
            <a:r>
              <a:rPr lang="en-US" dirty="0"/>
              <a:t> </a:t>
            </a:r>
            <a:r>
              <a:rPr lang="en-US" dirty="0" err="1"/>
              <a:t>nasıl</a:t>
            </a:r>
            <a:r>
              <a:rPr lang="en-US" dirty="0"/>
              <a:t> </a:t>
            </a:r>
            <a:r>
              <a:rPr lang="en-US" dirty="0" err="1"/>
              <a:t>çalıştığını</a:t>
            </a:r>
            <a:r>
              <a:rPr lang="en-US" dirty="0"/>
              <a:t> iyi </a:t>
            </a:r>
            <a:r>
              <a:rPr lang="en-US" dirty="0" err="1"/>
              <a:t>öğrenip</a:t>
            </a:r>
            <a:r>
              <a:rPr lang="en-US" dirty="0"/>
              <a:t>, </a:t>
            </a:r>
            <a:r>
              <a:rPr lang="en-US" dirty="0" err="1"/>
              <a:t>büyük</a:t>
            </a:r>
            <a:r>
              <a:rPr lang="en-US" dirty="0"/>
              <a:t> </a:t>
            </a:r>
            <a:r>
              <a:rPr lang="en-US" dirty="0" err="1"/>
              <a:t>resmi</a:t>
            </a:r>
            <a:r>
              <a:rPr lang="en-US" dirty="0"/>
              <a:t> </a:t>
            </a:r>
            <a:r>
              <a:rPr lang="en-US" dirty="0" err="1"/>
              <a:t>görmemiz</a:t>
            </a:r>
            <a:r>
              <a:rPr lang="en-US" dirty="0"/>
              <a:t> </a:t>
            </a:r>
            <a:r>
              <a:rPr lang="en-US" dirty="0" err="1"/>
              <a:t>gerekiyor</a:t>
            </a:r>
            <a:r>
              <a:rPr lang="en-US" dirty="0"/>
              <a:t>.</a:t>
            </a:r>
          </a:p>
          <a:p>
            <a:endParaRPr lang="tr-TR" dirty="0"/>
          </a:p>
          <a:p>
            <a:r>
              <a:rPr lang="en-US" dirty="0"/>
              <a:t>Y</a:t>
            </a:r>
            <a:r>
              <a:rPr lang="tr-TR" dirty="0"/>
              <a:t>azılım geliştirmedeki yaratıcı ve stratejik kararlar büyük ölçüde insanlara bağlı kalmaya devam edecek.</a:t>
            </a:r>
          </a:p>
          <a:p>
            <a:endParaRPr lang="tr-TR" dirty="0"/>
          </a:p>
        </p:txBody>
      </p:sp>
      <p:sp>
        <p:nvSpPr>
          <p:cNvPr id="4" name="Slide Number Placeholder 3">
            <a:extLst>
              <a:ext uri="{FF2B5EF4-FFF2-40B4-BE49-F238E27FC236}">
                <a16:creationId xmlns:a16="http://schemas.microsoft.com/office/drawing/2014/main" id="{0F8573B9-DFA8-4617-7CC5-08EE1DCEC0FE}"/>
              </a:ext>
            </a:extLst>
          </p:cNvPr>
          <p:cNvSpPr>
            <a:spLocks noGrp="1"/>
          </p:cNvSpPr>
          <p:nvPr>
            <p:ph type="sldNum" sz="quarter" idx="5"/>
          </p:nvPr>
        </p:nvSpPr>
        <p:spPr/>
        <p:txBody>
          <a:bodyPr/>
          <a:lstStyle/>
          <a:p>
            <a:fld id="{93F7DAF2-D9FD-4201-8A83-D0347E71DEA5}" type="slidenum">
              <a:rPr lang="en-US" smtClean="0"/>
              <a:t>23</a:t>
            </a:fld>
            <a:endParaRPr lang="en-US"/>
          </a:p>
        </p:txBody>
      </p:sp>
    </p:spTree>
    <p:extLst>
      <p:ext uri="{BB962C8B-B14F-4D97-AF65-F5344CB8AC3E}">
        <p14:creationId xmlns:p14="http://schemas.microsoft.com/office/powerpoint/2010/main" val="5011657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6E43B-087F-3193-8195-56E293CAD5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818EE8-1BDE-06D8-39B5-A1A0F5C675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3CE78C-4DB2-6431-47A2-5AA7E2A052E0}"/>
              </a:ext>
            </a:extLst>
          </p:cNvPr>
          <p:cNvSpPr>
            <a:spLocks noGrp="1"/>
          </p:cNvSpPr>
          <p:nvPr>
            <p:ph type="body" idx="1"/>
          </p:nvPr>
        </p:nvSpPr>
        <p:spPr/>
        <p:txBody>
          <a:bodyPr/>
          <a:lstStyle/>
          <a:p>
            <a:r>
              <a:rPr lang="tr-TR" dirty="0"/>
              <a:t>Yazılımcılar </a:t>
            </a:r>
            <a:r>
              <a:rPr lang="tr-TR" b="1" dirty="0"/>
              <a:t>AI'ı birçok alanda kullanabilir</a:t>
            </a:r>
            <a:r>
              <a:rPr lang="tr-TR" dirty="0"/>
              <a:t> ve bu kullanım alanları hızla genişliyor. İşte </a:t>
            </a:r>
            <a:r>
              <a:rPr lang="tr-TR" b="1" dirty="0"/>
              <a:t>en yaygın ve en etkili kullanım alanları</a:t>
            </a:r>
            <a:r>
              <a:rPr lang="tr-TR" dirty="0"/>
              <a:t>:</a:t>
            </a:r>
          </a:p>
          <a:p>
            <a:r>
              <a:rPr lang="tr-TR" b="1" dirty="0"/>
              <a:t>1️⃣ Kod Yazma ve Otomasyon</a:t>
            </a:r>
          </a:p>
          <a:p>
            <a:pPr>
              <a:buFont typeface="Arial" panose="020B0604020202020204" pitchFamily="34" charset="0"/>
              <a:buChar char="•"/>
            </a:pPr>
            <a:r>
              <a:rPr lang="tr-TR" b="1" dirty="0"/>
              <a:t>GitHub Copilot, Cursor, Codeium, Tabnine</a:t>
            </a:r>
            <a:r>
              <a:rPr lang="tr-TR" dirty="0"/>
              <a:t> gibi araçlarla kod yazma hızlanıyor.</a:t>
            </a:r>
          </a:p>
          <a:p>
            <a:pPr>
              <a:buFont typeface="Arial" panose="020B0604020202020204" pitchFamily="34" charset="0"/>
              <a:buChar char="•"/>
            </a:pPr>
            <a:r>
              <a:rPr lang="tr-TR" b="1" dirty="0"/>
              <a:t>Yinelenen kod bloklarını AI otomatik oluşturabilir.</a:t>
            </a:r>
            <a:endParaRPr lang="tr-TR" dirty="0"/>
          </a:p>
          <a:p>
            <a:pPr>
              <a:buFont typeface="Arial" panose="020B0604020202020204" pitchFamily="34" charset="0"/>
              <a:buChar char="•"/>
            </a:pPr>
            <a:r>
              <a:rPr lang="tr-TR" b="1" dirty="0"/>
              <a:t>Test senaryolarını otomatik oluşturma ve hata ayıklama</a:t>
            </a:r>
            <a:r>
              <a:rPr lang="tr-TR" dirty="0"/>
              <a:t> süreçlerini hızlandırabilir.</a:t>
            </a:r>
          </a:p>
          <a:p>
            <a:r>
              <a:rPr lang="tr-TR" dirty="0"/>
              <a:t>💡 </a:t>
            </a:r>
            <a:r>
              <a:rPr lang="tr-TR" b="1" dirty="0"/>
              <a:t>Örnek:</a:t>
            </a:r>
            <a:br>
              <a:rPr lang="tr-TR" dirty="0"/>
            </a:br>
            <a:r>
              <a:rPr lang="tr-TR" i="1" dirty="0"/>
              <a:t>"React ile bir Todo uygulaması yap"</a:t>
            </a:r>
            <a:r>
              <a:rPr lang="tr-TR" dirty="0"/>
              <a:t> diye sorduğunda AI, kodu baştan sona yazabilir.</a:t>
            </a:r>
          </a:p>
          <a:p>
            <a:r>
              <a:rPr lang="tr-TR" b="1" dirty="0"/>
              <a:t>2️⃣ Hata Ayıklama ve Debugging</a:t>
            </a:r>
          </a:p>
          <a:p>
            <a:pPr>
              <a:buFont typeface="Arial" panose="020B0604020202020204" pitchFamily="34" charset="0"/>
              <a:buChar char="•"/>
            </a:pPr>
            <a:r>
              <a:rPr lang="tr-TR" b="1" dirty="0"/>
              <a:t>AI, hataları tespit edip çözümler sunabilir.</a:t>
            </a:r>
            <a:endParaRPr lang="tr-TR" dirty="0"/>
          </a:p>
          <a:p>
            <a:pPr>
              <a:buFont typeface="Arial" panose="020B0604020202020204" pitchFamily="34" charset="0"/>
              <a:buChar char="•"/>
            </a:pPr>
            <a:r>
              <a:rPr lang="tr-TR" b="1" dirty="0"/>
              <a:t>Log analizi yaparak olası problemleri önceden tahmin edebilir.</a:t>
            </a:r>
            <a:endParaRPr lang="tr-TR" dirty="0"/>
          </a:p>
          <a:p>
            <a:r>
              <a:rPr lang="tr-TR" dirty="0"/>
              <a:t>💡 </a:t>
            </a:r>
            <a:r>
              <a:rPr lang="tr-TR" b="1" dirty="0"/>
              <a:t>Örnek:</a:t>
            </a:r>
            <a:br>
              <a:rPr lang="tr-TR" dirty="0"/>
            </a:br>
            <a:r>
              <a:rPr lang="tr-TR" i="1" dirty="0"/>
              <a:t>"Bu kod neden çalışmıyor?"</a:t>
            </a:r>
            <a:r>
              <a:rPr lang="tr-TR" dirty="0"/>
              <a:t> diye sorduğunda </a:t>
            </a:r>
            <a:r>
              <a:rPr lang="tr-TR" b="1" dirty="0"/>
              <a:t>AI, hatalı satırları işaretleyip</a:t>
            </a:r>
            <a:r>
              <a:rPr lang="tr-TR" dirty="0"/>
              <a:t> düzeltebilir.</a:t>
            </a:r>
          </a:p>
          <a:p>
            <a:r>
              <a:rPr lang="tr-TR" b="1" dirty="0"/>
              <a:t>3️⃣ Test Otomasyonu</a:t>
            </a:r>
          </a:p>
          <a:p>
            <a:pPr>
              <a:buFont typeface="Arial" panose="020B0604020202020204" pitchFamily="34" charset="0"/>
              <a:buChar char="•"/>
            </a:pPr>
            <a:r>
              <a:rPr lang="tr-TR" b="1" dirty="0"/>
              <a:t>AI, test senaryoları üretebilir ve testleri çalıştırabilir.</a:t>
            </a:r>
            <a:endParaRPr lang="tr-TR" dirty="0"/>
          </a:p>
          <a:p>
            <a:pPr>
              <a:buFont typeface="Arial" panose="020B0604020202020204" pitchFamily="34" charset="0"/>
              <a:buChar char="•"/>
            </a:pPr>
            <a:r>
              <a:rPr lang="tr-TR" b="1" dirty="0"/>
              <a:t>Hata raporlarını analiz edip geliştiricilere öneriler sunabilir.</a:t>
            </a:r>
            <a:endParaRPr lang="tr-TR" dirty="0"/>
          </a:p>
          <a:p>
            <a:r>
              <a:rPr lang="tr-TR" dirty="0"/>
              <a:t>💡 </a:t>
            </a:r>
            <a:r>
              <a:rPr lang="tr-TR" b="1" dirty="0"/>
              <a:t>Örnek:</a:t>
            </a:r>
            <a:br>
              <a:rPr lang="tr-TR" dirty="0"/>
            </a:br>
            <a:r>
              <a:rPr lang="tr-TR" b="1" dirty="0"/>
              <a:t>Test case'leri otomatik oluşturmak ve kodun kırılabilir noktalarını tespit etmek.</a:t>
            </a:r>
            <a:endParaRPr lang="tr-TR" dirty="0"/>
          </a:p>
          <a:p>
            <a:r>
              <a:rPr lang="tr-TR" b="1" dirty="0"/>
              <a:t>4️⃣ Veri Analizi ve Veri Bilimi</a:t>
            </a:r>
          </a:p>
          <a:p>
            <a:pPr>
              <a:buFont typeface="Arial" panose="020B0604020202020204" pitchFamily="34" charset="0"/>
              <a:buChar char="•"/>
            </a:pPr>
            <a:r>
              <a:rPr lang="tr-TR" b="1" dirty="0"/>
              <a:t>AI büyük veri kümelerini analiz edebilir, trendleri tespit edebilir.</a:t>
            </a:r>
            <a:endParaRPr lang="tr-TR" dirty="0"/>
          </a:p>
          <a:p>
            <a:pPr>
              <a:buFont typeface="Arial" panose="020B0604020202020204" pitchFamily="34" charset="0"/>
              <a:buChar char="•"/>
            </a:pPr>
            <a:r>
              <a:rPr lang="tr-TR" b="1" dirty="0"/>
              <a:t>Makine öğrenmesi modelleri ile tahminleme yapabilir.</a:t>
            </a:r>
            <a:endParaRPr lang="tr-TR" dirty="0"/>
          </a:p>
          <a:p>
            <a:r>
              <a:rPr lang="tr-TR" dirty="0"/>
              <a:t>💡 </a:t>
            </a:r>
            <a:r>
              <a:rPr lang="tr-TR" b="1" dirty="0"/>
              <a:t>Örnek:</a:t>
            </a:r>
            <a:br>
              <a:rPr lang="tr-TR" dirty="0"/>
            </a:br>
            <a:r>
              <a:rPr lang="tr-TR" i="1" dirty="0"/>
              <a:t>"Kullanıcıların satın alma alışkanlıklarını analiz et"</a:t>
            </a:r>
            <a:r>
              <a:rPr lang="tr-TR" dirty="0"/>
              <a:t> diyerek veriden içgörü çıkarabilir.</a:t>
            </a:r>
          </a:p>
          <a:p>
            <a:r>
              <a:rPr lang="tr-TR" b="1" dirty="0"/>
              <a:t>5️⃣ Siber Güvenlik</a:t>
            </a:r>
          </a:p>
          <a:p>
            <a:pPr>
              <a:buFont typeface="Arial" panose="020B0604020202020204" pitchFamily="34" charset="0"/>
              <a:buChar char="•"/>
            </a:pPr>
            <a:r>
              <a:rPr lang="tr-TR" b="1" dirty="0"/>
              <a:t>AI, saldırı tespit sistemlerini güçlendirebilir.</a:t>
            </a:r>
            <a:endParaRPr lang="tr-TR" dirty="0"/>
          </a:p>
          <a:p>
            <a:pPr>
              <a:buFont typeface="Arial" panose="020B0604020202020204" pitchFamily="34" charset="0"/>
              <a:buChar char="•"/>
            </a:pPr>
            <a:r>
              <a:rPr lang="tr-TR" b="1" dirty="0"/>
              <a:t>Şüpheli hareketleri analiz ederek anlık uyarılar verebilir.</a:t>
            </a:r>
            <a:endParaRPr lang="tr-TR" dirty="0"/>
          </a:p>
          <a:p>
            <a:r>
              <a:rPr lang="tr-TR" dirty="0"/>
              <a:t>💡 </a:t>
            </a:r>
            <a:r>
              <a:rPr lang="tr-TR" b="1" dirty="0"/>
              <a:t>Örnek:</a:t>
            </a:r>
            <a:br>
              <a:rPr lang="tr-TR" dirty="0"/>
            </a:br>
            <a:r>
              <a:rPr lang="tr-TR" dirty="0"/>
              <a:t>AI destekli </a:t>
            </a:r>
            <a:r>
              <a:rPr lang="tr-TR" b="1" dirty="0"/>
              <a:t>güvenlik taramaları ile</a:t>
            </a:r>
            <a:r>
              <a:rPr lang="tr-TR" dirty="0"/>
              <a:t> sistem açıklarını önceden tespit etmek.</a:t>
            </a:r>
          </a:p>
          <a:p>
            <a:r>
              <a:rPr lang="tr-TR" b="1" dirty="0"/>
              <a:t>6️⃣ Chatbot ve Konuşma Arayüzleri</a:t>
            </a:r>
          </a:p>
          <a:p>
            <a:pPr>
              <a:buFont typeface="Arial" panose="020B0604020202020204" pitchFamily="34" charset="0"/>
              <a:buChar char="•"/>
            </a:pPr>
            <a:r>
              <a:rPr lang="tr-TR" b="1" dirty="0"/>
              <a:t>AI, müşteri desteği veya yazılım dokümantasyonu için chatbot'lar geliştirebilir.</a:t>
            </a:r>
            <a:endParaRPr lang="tr-TR" dirty="0"/>
          </a:p>
          <a:p>
            <a:pPr>
              <a:buFont typeface="Arial" panose="020B0604020202020204" pitchFamily="34" charset="0"/>
              <a:buChar char="•"/>
            </a:pPr>
            <a:r>
              <a:rPr lang="tr-TR" b="1" dirty="0"/>
              <a:t>Sesli asistanlar oluşturulabilir.</a:t>
            </a:r>
            <a:endParaRPr lang="tr-TR" dirty="0"/>
          </a:p>
          <a:p>
            <a:r>
              <a:rPr lang="tr-TR" dirty="0"/>
              <a:t>💡 </a:t>
            </a:r>
            <a:r>
              <a:rPr lang="tr-TR" b="1" dirty="0"/>
              <a:t>Örnek:</a:t>
            </a:r>
            <a:br>
              <a:rPr lang="tr-TR" dirty="0"/>
            </a:br>
            <a:r>
              <a:rPr lang="tr-TR" i="1" dirty="0"/>
              <a:t>"Bir müşteri destek chatbot'u geliştir"</a:t>
            </a:r>
            <a:r>
              <a:rPr lang="tr-TR" dirty="0"/>
              <a:t> diyerek AI tabanlı destek sistemleri yaratmak.</a:t>
            </a:r>
          </a:p>
          <a:p>
            <a:r>
              <a:rPr lang="tr-TR" b="1" dirty="0"/>
              <a:t>7️⃣ Kendi Kendini Geliştiren Sistemler</a:t>
            </a:r>
          </a:p>
          <a:p>
            <a:pPr>
              <a:buFont typeface="Arial" panose="020B0604020202020204" pitchFamily="34" charset="0"/>
              <a:buChar char="•"/>
            </a:pPr>
            <a:r>
              <a:rPr lang="tr-TR" b="1" dirty="0"/>
              <a:t>AI, kodu optimize ederek performansı artırabilir.</a:t>
            </a:r>
            <a:endParaRPr lang="tr-TR" dirty="0"/>
          </a:p>
          <a:p>
            <a:pPr>
              <a:buFont typeface="Arial" panose="020B0604020202020204" pitchFamily="34" charset="0"/>
              <a:buChar char="•"/>
            </a:pPr>
            <a:r>
              <a:rPr lang="tr-TR" b="1" dirty="0"/>
              <a:t>Otomatik güncellemeler ve self-healing (kendi kendini onaran) sistemler oluşturulabilir.</a:t>
            </a:r>
            <a:endParaRPr lang="tr-TR" dirty="0"/>
          </a:p>
          <a:p>
            <a:r>
              <a:rPr lang="tr-TR" dirty="0"/>
              <a:t>💡 </a:t>
            </a:r>
            <a:r>
              <a:rPr lang="tr-TR" b="1" dirty="0"/>
              <a:t>Örnek:</a:t>
            </a:r>
            <a:br>
              <a:rPr lang="tr-TR" dirty="0"/>
            </a:br>
            <a:r>
              <a:rPr lang="tr-TR" i="1" dirty="0"/>
              <a:t>"Kodunuzu daha hızlı çalıştırmak için şu değişiklikleri yapabilirsiniz."</a:t>
            </a:r>
            <a:r>
              <a:rPr lang="tr-TR" dirty="0"/>
              <a:t> önerileri almak.</a:t>
            </a:r>
          </a:p>
          <a:p>
            <a:r>
              <a:rPr lang="tr-TR" b="1" dirty="0"/>
              <a:t>8️⃣ Görüntü ve Video İşleme</a:t>
            </a:r>
          </a:p>
          <a:p>
            <a:pPr>
              <a:buFont typeface="Arial" panose="020B0604020202020204" pitchFamily="34" charset="0"/>
              <a:buChar char="•"/>
            </a:pPr>
            <a:r>
              <a:rPr lang="tr-TR" b="1" dirty="0"/>
              <a:t>AI, nesne tanıma, yüz algılama gibi işlemleri kolaylaştırabilir.</a:t>
            </a:r>
            <a:endParaRPr lang="tr-TR" dirty="0"/>
          </a:p>
          <a:p>
            <a:pPr>
              <a:buFont typeface="Arial" panose="020B0604020202020204" pitchFamily="34" charset="0"/>
              <a:buChar char="•"/>
            </a:pPr>
            <a:r>
              <a:rPr lang="tr-TR" b="1" dirty="0"/>
              <a:t>Otomatik video düzenleme, sahne analizi gibi özellikler eklenebilir.</a:t>
            </a:r>
            <a:endParaRPr lang="tr-TR" dirty="0"/>
          </a:p>
          <a:p>
            <a:r>
              <a:rPr lang="tr-TR" dirty="0"/>
              <a:t>💡 </a:t>
            </a:r>
            <a:r>
              <a:rPr lang="tr-TR" b="1" dirty="0"/>
              <a:t>Örnek:</a:t>
            </a:r>
            <a:br>
              <a:rPr lang="tr-TR" dirty="0"/>
            </a:br>
            <a:r>
              <a:rPr lang="tr-TR" dirty="0"/>
              <a:t>Bir AI modeli, </a:t>
            </a:r>
            <a:r>
              <a:rPr lang="tr-TR" b="1" dirty="0"/>
              <a:t>yazılımcıların yüklediği görselleri analiz edip renk paletlerini çıkarabilir</a:t>
            </a:r>
            <a:r>
              <a:rPr lang="tr-TR" dirty="0"/>
              <a:t>.</a:t>
            </a:r>
          </a:p>
          <a:p>
            <a:r>
              <a:rPr lang="tr-TR" b="1" dirty="0"/>
              <a:t>9️⃣ AI ile API Geliştirme</a:t>
            </a:r>
          </a:p>
          <a:p>
            <a:pPr>
              <a:buFont typeface="Arial" panose="020B0604020202020204" pitchFamily="34" charset="0"/>
              <a:buChar char="•"/>
            </a:pPr>
            <a:r>
              <a:rPr lang="tr-TR" b="1" dirty="0"/>
              <a:t>AI, API endpoint’lerini oluşturabilir ve optimize edebilir.</a:t>
            </a:r>
            <a:endParaRPr lang="tr-TR" dirty="0"/>
          </a:p>
          <a:p>
            <a:pPr>
              <a:buFont typeface="Arial" panose="020B0604020202020204" pitchFamily="34" charset="0"/>
              <a:buChar char="•"/>
            </a:pPr>
            <a:r>
              <a:rPr lang="tr-TR" b="1" dirty="0"/>
              <a:t>API'lerin performansını test edip iyileştirme önerileri sunabilir.</a:t>
            </a:r>
            <a:endParaRPr lang="tr-TR" dirty="0"/>
          </a:p>
          <a:p>
            <a:r>
              <a:rPr lang="tr-TR" dirty="0"/>
              <a:t>💡 </a:t>
            </a:r>
            <a:r>
              <a:rPr lang="tr-TR" b="1" dirty="0"/>
              <a:t>Örnek:</a:t>
            </a:r>
            <a:br>
              <a:rPr lang="tr-TR" dirty="0"/>
            </a:br>
            <a:r>
              <a:rPr lang="tr-TR" i="1" dirty="0"/>
              <a:t>"Bana bir REST API geliştir, veri tabanı olarak PostgreSQL kullan"</a:t>
            </a:r>
            <a:r>
              <a:rPr lang="tr-TR" dirty="0"/>
              <a:t> dediğinde tüm yapıyı oluşturabilir.</a:t>
            </a:r>
          </a:p>
          <a:p>
            <a:r>
              <a:rPr lang="tr-TR" b="1" dirty="0"/>
              <a:t>🔟 AI ile Ürün Geliştirme ve Özelleştirme</a:t>
            </a:r>
          </a:p>
          <a:p>
            <a:pPr>
              <a:buFont typeface="Arial" panose="020B0604020202020204" pitchFamily="34" charset="0"/>
              <a:buChar char="•"/>
            </a:pPr>
            <a:r>
              <a:rPr lang="tr-TR" b="1" dirty="0"/>
              <a:t>AI, kullanıcı alışkanlıklarını analiz ederek kişiselleştirilmiş deneyimler sunabilir.</a:t>
            </a:r>
            <a:endParaRPr lang="tr-TR" dirty="0"/>
          </a:p>
          <a:p>
            <a:pPr>
              <a:buFont typeface="Arial" panose="020B0604020202020204" pitchFamily="34" charset="0"/>
              <a:buChar char="•"/>
            </a:pPr>
            <a:r>
              <a:rPr lang="tr-TR" b="1" dirty="0"/>
              <a:t>Öneri motorları geliştirerek kullanıcıların ilgisini çekecek içerikler sunabilir.</a:t>
            </a:r>
            <a:endParaRPr lang="tr-TR" dirty="0"/>
          </a:p>
          <a:p>
            <a:r>
              <a:rPr lang="tr-TR" dirty="0"/>
              <a:t>💡 </a:t>
            </a:r>
            <a:r>
              <a:rPr lang="tr-TR" b="1" dirty="0"/>
              <a:t>Örnek:</a:t>
            </a:r>
            <a:br>
              <a:rPr lang="tr-TR" dirty="0"/>
            </a:br>
            <a:r>
              <a:rPr lang="tr-TR" i="1" dirty="0"/>
              <a:t>"Kullanıcıların en çok beğendiği ürünleri göster"</a:t>
            </a:r>
            <a:r>
              <a:rPr lang="tr-TR" dirty="0"/>
              <a:t> diyen bir AI modeli, e-ticaret siteleri için öneri motoru oluşturabilir.</a:t>
            </a:r>
          </a:p>
          <a:p>
            <a:r>
              <a:rPr lang="tr-TR" b="1" dirty="0"/>
              <a:t>Sonuç 🚀</a:t>
            </a:r>
          </a:p>
          <a:p>
            <a:r>
              <a:rPr lang="tr-TR" dirty="0"/>
              <a:t>Yazılımcılar </a:t>
            </a:r>
            <a:r>
              <a:rPr lang="tr-TR" b="1" dirty="0"/>
              <a:t>AI’ı artık sadece araç olarak değil, bir asistan, yardımcı ya da otomatik kod üreten bir sistem olarak kullanıyor.</a:t>
            </a:r>
            <a:r>
              <a:rPr lang="tr-TR" dirty="0"/>
              <a:t> AI sayesinde </a:t>
            </a:r>
            <a:r>
              <a:rPr lang="tr-TR" b="1" dirty="0"/>
              <a:t>verimlilik artıyor, hata oranı düşüyor, geliştirme süreçleri hızlanıyor</a:t>
            </a:r>
            <a:r>
              <a:rPr lang="tr-TR" dirty="0"/>
              <a:t>. Önümüzdeki yıllarda </a:t>
            </a:r>
            <a:r>
              <a:rPr lang="tr-TR" b="1" dirty="0"/>
              <a:t>AI sadece kod yazmakla kalmayıp, tam sistem tasarımları yapacak</a:t>
            </a:r>
            <a:r>
              <a:rPr lang="tr-TR" dirty="0"/>
              <a:t>.</a:t>
            </a:r>
          </a:p>
          <a:p>
            <a:r>
              <a:rPr lang="tr-TR" dirty="0"/>
              <a:t>💡 </a:t>
            </a:r>
            <a:r>
              <a:rPr lang="tr-TR" b="1" dirty="0"/>
              <a:t>Peki, sen AI’ı en çok hangi alanda kullanıyorsun veya kullanmayı düşünüyorsun?</a:t>
            </a:r>
            <a:r>
              <a:rPr lang="tr-TR" dirty="0"/>
              <a:t> 😎</a:t>
            </a:r>
          </a:p>
        </p:txBody>
      </p:sp>
      <p:sp>
        <p:nvSpPr>
          <p:cNvPr id="4" name="Slide Number Placeholder 3">
            <a:extLst>
              <a:ext uri="{FF2B5EF4-FFF2-40B4-BE49-F238E27FC236}">
                <a16:creationId xmlns:a16="http://schemas.microsoft.com/office/drawing/2014/main" id="{5A9BC524-75A8-F189-6EBB-A454FD314DC5}"/>
              </a:ext>
            </a:extLst>
          </p:cNvPr>
          <p:cNvSpPr>
            <a:spLocks noGrp="1"/>
          </p:cNvSpPr>
          <p:nvPr>
            <p:ph type="sldNum" sz="quarter" idx="5"/>
          </p:nvPr>
        </p:nvSpPr>
        <p:spPr/>
        <p:txBody>
          <a:bodyPr/>
          <a:lstStyle/>
          <a:p>
            <a:fld id="{93F7DAF2-D9FD-4201-8A83-D0347E71DEA5}" type="slidenum">
              <a:rPr lang="en-US" smtClean="0"/>
              <a:t>25</a:t>
            </a:fld>
            <a:endParaRPr lang="en-US"/>
          </a:p>
        </p:txBody>
      </p:sp>
    </p:spTree>
    <p:extLst>
      <p:ext uri="{BB962C8B-B14F-4D97-AF65-F5344CB8AC3E}">
        <p14:creationId xmlns:p14="http://schemas.microsoft.com/office/powerpoint/2010/main" val="29897588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8F2B9A-9227-1908-5977-3DBF240ECB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769396-0449-D993-810F-FA0868D98F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A3D021-DF6D-AAAC-8081-3B5BE35F21D3}"/>
              </a:ext>
            </a:extLst>
          </p:cNvPr>
          <p:cNvSpPr>
            <a:spLocks noGrp="1"/>
          </p:cNvSpPr>
          <p:nvPr>
            <p:ph type="body" idx="1"/>
          </p:nvPr>
        </p:nvSpPr>
        <p:spPr/>
        <p:txBody>
          <a:bodyPr/>
          <a:lstStyle/>
          <a:p>
            <a:r>
              <a:rPr lang="tr-TR" dirty="0"/>
              <a:t>1️⃣ </a:t>
            </a:r>
            <a:r>
              <a:rPr lang="tr-TR" b="1" dirty="0"/>
              <a:t>ML.NET</a:t>
            </a:r>
            <a:r>
              <a:rPr lang="tr-TR" dirty="0"/>
              <a:t> – Microsoft'un .NET geliştiricileri için sunduğu </a:t>
            </a:r>
            <a:r>
              <a:rPr lang="tr-TR" b="1" dirty="0"/>
              <a:t>makine öğrenmesi (ML) kütüphanesi</a:t>
            </a:r>
            <a:r>
              <a:rPr lang="tr-TR" dirty="0"/>
              <a:t>, .NET uygulamalarına AI eklemeyi kolaylaştırır.</a:t>
            </a:r>
          </a:p>
          <a:p>
            <a:r>
              <a:rPr lang="tr-TR" dirty="0"/>
              <a:t>2️⃣ </a:t>
            </a:r>
            <a:r>
              <a:rPr lang="tr-TR" b="1" dirty="0"/>
              <a:t>OpenAI</a:t>
            </a:r>
            <a:r>
              <a:rPr lang="tr-TR" dirty="0"/>
              <a:t> – Gelişmiş </a:t>
            </a:r>
            <a:r>
              <a:rPr lang="tr-TR" b="1" dirty="0"/>
              <a:t>doğal dil işleme (NLP), kod üretimi ve görüntü işleme</a:t>
            </a:r>
            <a:r>
              <a:rPr lang="tr-TR" dirty="0"/>
              <a:t> modelleri sunarak, ChatGPT ve DALL·E gibi AI çözümleri sağlar.</a:t>
            </a:r>
          </a:p>
          <a:p>
            <a:r>
              <a:rPr lang="tr-TR" dirty="0"/>
              <a:t>3️⃣ </a:t>
            </a:r>
            <a:r>
              <a:rPr lang="tr-TR" b="1" dirty="0"/>
              <a:t>Azure AI</a:t>
            </a:r>
            <a:r>
              <a:rPr lang="tr-TR" dirty="0"/>
              <a:t> – Microsoft Azure'un sunduğu </a:t>
            </a:r>
            <a:r>
              <a:rPr lang="tr-TR" b="1" dirty="0"/>
              <a:t>bulut tabanlı AI hizmetleri</a:t>
            </a:r>
            <a:r>
              <a:rPr lang="tr-TR" dirty="0"/>
              <a:t>, dil işleme, görüntü analizi ve tahminleme gibi AI çözümlerini ölçeklenebilir hale getirir.</a:t>
            </a:r>
          </a:p>
          <a:p>
            <a:endParaRPr lang="en-US" dirty="0"/>
          </a:p>
          <a:p>
            <a:endParaRPr lang="en-US" dirty="0"/>
          </a:p>
          <a:p>
            <a:endParaRPr lang="en-US" dirty="0"/>
          </a:p>
          <a:p>
            <a:r>
              <a:rPr lang="en-US" dirty="0"/>
              <a:t>------</a:t>
            </a:r>
          </a:p>
          <a:p>
            <a:endParaRPr lang="en-US" dirty="0"/>
          </a:p>
          <a:p>
            <a:r>
              <a:rPr lang="en-US" dirty="0"/>
              <a:t>AI is now accessible to </a:t>
            </a:r>
            <a:r>
              <a:rPr lang="en-US" b="1" dirty="0"/>
              <a:t>all</a:t>
            </a:r>
            <a:r>
              <a:rPr lang="en-US" dirty="0"/>
              <a:t> developers, not just AI experts. With tools like ML.NET, </a:t>
            </a:r>
            <a:r>
              <a:rPr lang="en-US" dirty="0" err="1"/>
              <a:t>OpenAI</a:t>
            </a:r>
            <a:r>
              <a:rPr lang="en-US" dirty="0"/>
              <a:t>, and Azure AI, .NET developers can easily integrate AI into their applications and enhance functionality without deep AI expertise.</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b="1" dirty="0"/>
              <a:t>ML.NET</a:t>
            </a:r>
            <a:r>
              <a:rPr lang="tr-TR" dirty="0"/>
              <a:t> (</a:t>
            </a:r>
            <a:r>
              <a:rPr lang="tr-TR" dirty="0" err="1"/>
              <a:t>Microsoft’s</a:t>
            </a:r>
            <a:r>
              <a:rPr lang="tr-TR" dirty="0"/>
              <a:t> Machine Learning </a:t>
            </a:r>
            <a:r>
              <a:rPr lang="tr-TR" dirty="0" err="1"/>
              <a:t>framework</a:t>
            </a:r>
            <a:r>
              <a:rPr lang="tr-TR" dirty="0"/>
              <a:t>)</a:t>
            </a:r>
            <a:r>
              <a:rPr lang="en-US" dirty="0"/>
              <a:t> —Custom machine learning models for .NET developers.</a:t>
            </a:r>
          </a:p>
          <a:p>
            <a:pPr>
              <a:buFont typeface="Arial" panose="020B0604020202020204" pitchFamily="34" charset="0"/>
              <a:buChar char="•"/>
            </a:pPr>
            <a:r>
              <a:rPr lang="tr-TR" dirty="0" err="1"/>
              <a:t>Allows</a:t>
            </a:r>
            <a:r>
              <a:rPr lang="tr-TR" dirty="0"/>
              <a:t> .NET </a:t>
            </a:r>
            <a:r>
              <a:rPr lang="tr-TR" dirty="0" err="1"/>
              <a:t>developers</a:t>
            </a:r>
            <a:r>
              <a:rPr lang="tr-TR" dirty="0"/>
              <a:t> </a:t>
            </a:r>
            <a:r>
              <a:rPr lang="tr-TR" dirty="0" err="1"/>
              <a:t>to</a:t>
            </a:r>
            <a:r>
              <a:rPr lang="tr-TR" dirty="0"/>
              <a:t> </a:t>
            </a:r>
            <a:r>
              <a:rPr lang="tr-TR" dirty="0" err="1"/>
              <a:t>create</a:t>
            </a:r>
            <a:r>
              <a:rPr lang="tr-TR" dirty="0"/>
              <a:t> </a:t>
            </a:r>
            <a:r>
              <a:rPr lang="tr-TR" dirty="0" err="1"/>
              <a:t>custom</a:t>
            </a:r>
            <a:r>
              <a:rPr lang="tr-TR" dirty="0"/>
              <a:t> ML </a:t>
            </a:r>
            <a:r>
              <a:rPr lang="tr-TR" dirty="0" err="1"/>
              <a:t>models</a:t>
            </a:r>
            <a:r>
              <a:rPr lang="tr-TR" dirty="0"/>
              <a:t>.</a:t>
            </a:r>
          </a:p>
          <a:p>
            <a:pPr>
              <a:buFont typeface="Arial" panose="020B0604020202020204" pitchFamily="34" charset="0"/>
              <a:buChar char="•"/>
            </a:pPr>
            <a:r>
              <a:rPr lang="tr-TR" dirty="0" err="1"/>
              <a:t>Useful</a:t>
            </a:r>
            <a:r>
              <a:rPr lang="tr-TR" dirty="0"/>
              <a:t> </a:t>
            </a:r>
            <a:r>
              <a:rPr lang="tr-TR" dirty="0" err="1"/>
              <a:t>for</a:t>
            </a:r>
            <a:r>
              <a:rPr lang="tr-TR" dirty="0"/>
              <a:t> </a:t>
            </a:r>
            <a:r>
              <a:rPr lang="tr-TR" dirty="0" err="1"/>
              <a:t>tasks</a:t>
            </a:r>
            <a:r>
              <a:rPr lang="tr-TR" dirty="0"/>
              <a:t> </a:t>
            </a:r>
            <a:r>
              <a:rPr lang="tr-TR" dirty="0" err="1"/>
              <a:t>like</a:t>
            </a:r>
            <a:r>
              <a:rPr lang="tr-TR" dirty="0"/>
              <a:t> </a:t>
            </a:r>
            <a:r>
              <a:rPr lang="tr-TR" dirty="0" err="1"/>
              <a:t>text</a:t>
            </a:r>
            <a:r>
              <a:rPr lang="tr-TR" dirty="0"/>
              <a:t> </a:t>
            </a:r>
            <a:r>
              <a:rPr lang="tr-TR" dirty="0" err="1"/>
              <a:t>classification</a:t>
            </a:r>
            <a:r>
              <a:rPr lang="tr-TR" dirty="0"/>
              <a:t>, </a:t>
            </a:r>
            <a:r>
              <a:rPr lang="tr-TR" dirty="0" err="1"/>
              <a:t>anomaly</a:t>
            </a:r>
            <a:r>
              <a:rPr lang="tr-TR" dirty="0"/>
              <a:t> </a:t>
            </a:r>
            <a:r>
              <a:rPr lang="tr-TR" dirty="0" err="1"/>
              <a:t>detection</a:t>
            </a:r>
            <a:r>
              <a:rPr lang="tr-TR" dirty="0"/>
              <a:t>, and </a:t>
            </a:r>
            <a:r>
              <a:rPr lang="tr-TR" dirty="0" err="1"/>
              <a:t>recommendation</a:t>
            </a:r>
            <a:r>
              <a:rPr lang="tr-TR" dirty="0"/>
              <a:t> </a:t>
            </a:r>
            <a:r>
              <a:rPr lang="tr-TR" dirty="0" err="1"/>
              <a:t>systems</a:t>
            </a:r>
            <a:r>
              <a:rPr lang="tr-TR" dirty="0"/>
              <a:t>.</a:t>
            </a:r>
          </a:p>
          <a:p>
            <a:pPr>
              <a:buFont typeface="Arial" panose="020B0604020202020204" pitchFamily="34" charset="0"/>
              <a:buChar char="•"/>
            </a:pPr>
            <a:r>
              <a:rPr lang="tr-TR" dirty="0"/>
              <a:t>Best </a:t>
            </a:r>
            <a:r>
              <a:rPr lang="tr-TR" dirty="0" err="1"/>
              <a:t>for</a:t>
            </a:r>
            <a:r>
              <a:rPr lang="tr-TR" dirty="0"/>
              <a:t> </a:t>
            </a:r>
            <a:r>
              <a:rPr lang="tr-TR" dirty="0" err="1"/>
              <a:t>developers</a:t>
            </a:r>
            <a:r>
              <a:rPr lang="tr-TR" dirty="0"/>
              <a:t> </a:t>
            </a:r>
            <a:r>
              <a:rPr lang="tr-TR" dirty="0" err="1"/>
              <a:t>who</a:t>
            </a:r>
            <a:r>
              <a:rPr lang="tr-TR" dirty="0"/>
              <a:t> </a:t>
            </a:r>
            <a:r>
              <a:rPr lang="tr-TR" dirty="0" err="1"/>
              <a:t>need</a:t>
            </a:r>
            <a:r>
              <a:rPr lang="tr-TR" dirty="0"/>
              <a:t> </a:t>
            </a:r>
            <a:r>
              <a:rPr lang="tr-TR" dirty="0" err="1"/>
              <a:t>full</a:t>
            </a:r>
            <a:r>
              <a:rPr lang="tr-TR" dirty="0"/>
              <a:t> </a:t>
            </a:r>
            <a:r>
              <a:rPr lang="tr-TR" dirty="0" err="1"/>
              <a:t>control</a:t>
            </a:r>
            <a:r>
              <a:rPr lang="tr-TR" dirty="0"/>
              <a:t> </a:t>
            </a:r>
            <a:r>
              <a:rPr lang="tr-TR" dirty="0" err="1"/>
              <a:t>over</a:t>
            </a:r>
            <a:r>
              <a:rPr lang="tr-TR" dirty="0"/>
              <a:t> </a:t>
            </a:r>
            <a:r>
              <a:rPr lang="tr-TR" dirty="0" err="1"/>
              <a:t>their</a:t>
            </a:r>
            <a:r>
              <a:rPr lang="tr-TR" dirty="0"/>
              <a:t> </a:t>
            </a:r>
            <a:r>
              <a:rPr lang="tr-TR" dirty="0" err="1"/>
              <a:t>models</a:t>
            </a:r>
            <a:r>
              <a:rPr lang="tr-TR" dirty="0"/>
              <a:t>.</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b="1" dirty="0" err="1"/>
              <a:t>OpenAI</a:t>
            </a:r>
            <a:r>
              <a:rPr lang="tr-TR" b="1" dirty="0"/>
              <a:t> API</a:t>
            </a:r>
            <a:r>
              <a:rPr lang="tr-TR" dirty="0"/>
              <a:t> (</a:t>
            </a:r>
            <a:r>
              <a:rPr lang="tr-TR" dirty="0" err="1"/>
              <a:t>Pre-trained</a:t>
            </a:r>
            <a:r>
              <a:rPr lang="tr-TR" dirty="0"/>
              <a:t> AI </a:t>
            </a:r>
            <a:r>
              <a:rPr lang="tr-TR" dirty="0" err="1"/>
              <a:t>models</a:t>
            </a:r>
            <a:r>
              <a:rPr lang="tr-TR" dirty="0"/>
              <a:t> </a:t>
            </a:r>
            <a:r>
              <a:rPr lang="tr-TR" dirty="0" err="1"/>
              <a:t>like</a:t>
            </a:r>
            <a:r>
              <a:rPr lang="tr-TR" dirty="0"/>
              <a:t> GPT &amp; DALL·E)</a:t>
            </a:r>
            <a:r>
              <a:rPr lang="en-US" dirty="0"/>
              <a:t> —Pre-trained AI models for text, image, and code generation.</a:t>
            </a:r>
          </a:p>
          <a:p>
            <a:pPr>
              <a:buFont typeface="Arial" panose="020B0604020202020204" pitchFamily="34" charset="0"/>
              <a:buChar char="•"/>
            </a:pPr>
            <a:r>
              <a:rPr lang="tr-TR" dirty="0" err="1"/>
              <a:t>Provides</a:t>
            </a:r>
            <a:r>
              <a:rPr lang="tr-TR" dirty="0"/>
              <a:t> </a:t>
            </a:r>
            <a:r>
              <a:rPr lang="tr-TR" dirty="0" err="1"/>
              <a:t>powerful</a:t>
            </a:r>
            <a:r>
              <a:rPr lang="tr-TR" dirty="0"/>
              <a:t> AI </a:t>
            </a:r>
            <a:r>
              <a:rPr lang="tr-TR" dirty="0" err="1"/>
              <a:t>models</a:t>
            </a:r>
            <a:r>
              <a:rPr lang="tr-TR" dirty="0"/>
              <a:t> </a:t>
            </a:r>
            <a:r>
              <a:rPr lang="tr-TR" dirty="0" err="1"/>
              <a:t>without</a:t>
            </a:r>
            <a:r>
              <a:rPr lang="tr-TR" dirty="0"/>
              <a:t> </a:t>
            </a:r>
            <a:r>
              <a:rPr lang="tr-TR" dirty="0" err="1"/>
              <a:t>needing</a:t>
            </a:r>
            <a:r>
              <a:rPr lang="tr-TR" dirty="0"/>
              <a:t> </a:t>
            </a:r>
            <a:r>
              <a:rPr lang="tr-TR" dirty="0" err="1"/>
              <a:t>to</a:t>
            </a:r>
            <a:r>
              <a:rPr lang="tr-TR" dirty="0"/>
              <a:t> </a:t>
            </a:r>
            <a:r>
              <a:rPr lang="tr-TR" dirty="0" err="1"/>
              <a:t>train</a:t>
            </a:r>
            <a:r>
              <a:rPr lang="tr-TR" dirty="0"/>
              <a:t> </a:t>
            </a:r>
            <a:r>
              <a:rPr lang="tr-TR" dirty="0" err="1"/>
              <a:t>them</a:t>
            </a:r>
            <a:r>
              <a:rPr lang="tr-TR" dirty="0"/>
              <a:t> from </a:t>
            </a:r>
            <a:r>
              <a:rPr lang="tr-TR" dirty="0" err="1"/>
              <a:t>scratch</a:t>
            </a:r>
            <a:r>
              <a:rPr lang="tr-TR" dirty="0"/>
              <a:t>.</a:t>
            </a:r>
          </a:p>
          <a:p>
            <a:pPr>
              <a:buFont typeface="Arial" panose="020B0604020202020204" pitchFamily="34" charset="0"/>
              <a:buChar char="•"/>
            </a:pPr>
            <a:r>
              <a:rPr lang="tr-TR" dirty="0" err="1"/>
              <a:t>Useful</a:t>
            </a:r>
            <a:r>
              <a:rPr lang="tr-TR" dirty="0"/>
              <a:t> </a:t>
            </a:r>
            <a:r>
              <a:rPr lang="tr-TR" dirty="0" err="1"/>
              <a:t>for</a:t>
            </a:r>
            <a:r>
              <a:rPr lang="tr-TR" dirty="0"/>
              <a:t> </a:t>
            </a:r>
            <a:r>
              <a:rPr lang="tr-TR" dirty="0" err="1"/>
              <a:t>natural</a:t>
            </a:r>
            <a:r>
              <a:rPr lang="tr-TR" dirty="0"/>
              <a:t> </a:t>
            </a:r>
            <a:r>
              <a:rPr lang="tr-TR" dirty="0" err="1"/>
              <a:t>language</a:t>
            </a:r>
            <a:r>
              <a:rPr lang="tr-TR" dirty="0"/>
              <a:t> </a:t>
            </a:r>
            <a:r>
              <a:rPr lang="tr-TR" dirty="0" err="1"/>
              <a:t>processing</a:t>
            </a:r>
            <a:r>
              <a:rPr lang="tr-TR" dirty="0"/>
              <a:t>, </a:t>
            </a:r>
            <a:r>
              <a:rPr lang="tr-TR" dirty="0" err="1"/>
              <a:t>text</a:t>
            </a:r>
            <a:r>
              <a:rPr lang="tr-TR" dirty="0"/>
              <a:t> </a:t>
            </a:r>
            <a:r>
              <a:rPr lang="tr-TR" dirty="0" err="1"/>
              <a:t>summarization</a:t>
            </a:r>
            <a:r>
              <a:rPr lang="tr-TR" dirty="0"/>
              <a:t>, and </a:t>
            </a:r>
            <a:r>
              <a:rPr lang="tr-TR" dirty="0" err="1"/>
              <a:t>image</a:t>
            </a:r>
            <a:r>
              <a:rPr lang="tr-TR" dirty="0"/>
              <a:t> </a:t>
            </a:r>
            <a:r>
              <a:rPr lang="tr-TR" dirty="0" err="1"/>
              <a:t>generation</a:t>
            </a:r>
            <a:r>
              <a:rPr lang="tr-TR" dirty="0"/>
              <a:t>.</a:t>
            </a:r>
          </a:p>
          <a:p>
            <a:pPr>
              <a:buFont typeface="Arial" panose="020B0604020202020204" pitchFamily="34" charset="0"/>
              <a:buChar char="•"/>
            </a:pPr>
            <a:r>
              <a:rPr lang="tr-TR" dirty="0"/>
              <a:t>Best </a:t>
            </a:r>
            <a:r>
              <a:rPr lang="tr-TR" dirty="0" err="1"/>
              <a:t>for</a:t>
            </a:r>
            <a:r>
              <a:rPr lang="tr-TR" dirty="0"/>
              <a:t> </a:t>
            </a:r>
            <a:r>
              <a:rPr lang="tr-TR" dirty="0" err="1"/>
              <a:t>developers</a:t>
            </a:r>
            <a:r>
              <a:rPr lang="tr-TR" dirty="0"/>
              <a:t> </a:t>
            </a:r>
            <a:r>
              <a:rPr lang="tr-TR" dirty="0" err="1"/>
              <a:t>who</a:t>
            </a:r>
            <a:r>
              <a:rPr lang="tr-TR" dirty="0"/>
              <a:t> </a:t>
            </a:r>
            <a:r>
              <a:rPr lang="tr-TR" dirty="0" err="1"/>
              <a:t>want</a:t>
            </a:r>
            <a:r>
              <a:rPr lang="tr-TR" dirty="0"/>
              <a:t> </a:t>
            </a:r>
            <a:r>
              <a:rPr lang="tr-TR" dirty="0" err="1"/>
              <a:t>quick</a:t>
            </a:r>
            <a:r>
              <a:rPr lang="tr-TR" dirty="0"/>
              <a:t> AI </a:t>
            </a:r>
            <a:r>
              <a:rPr lang="tr-TR" dirty="0" err="1"/>
              <a:t>integration</a:t>
            </a:r>
            <a:r>
              <a:rPr lang="tr-TR" dirty="0"/>
              <a:t> </a:t>
            </a:r>
            <a:r>
              <a:rPr lang="tr-TR" dirty="0" err="1"/>
              <a:t>with</a:t>
            </a:r>
            <a:r>
              <a:rPr lang="tr-TR" dirty="0"/>
              <a:t> minimal </a:t>
            </a:r>
            <a:r>
              <a:rPr lang="tr-TR" dirty="0" err="1"/>
              <a:t>effort</a:t>
            </a:r>
            <a:r>
              <a:rPr lang="tr-TR" dirty="0"/>
              <a:t>.</a:t>
            </a:r>
          </a:p>
          <a:p>
            <a:endParaRPr lang="en-US" b="1" dirty="0"/>
          </a:p>
          <a:p>
            <a:r>
              <a:rPr lang="tr-TR" b="1" dirty="0" err="1"/>
              <a:t>Azure</a:t>
            </a:r>
            <a:r>
              <a:rPr lang="tr-TR" b="1" dirty="0"/>
              <a:t> AI</a:t>
            </a:r>
            <a:r>
              <a:rPr lang="tr-TR" dirty="0"/>
              <a:t> (</a:t>
            </a:r>
            <a:r>
              <a:rPr lang="tr-TR" dirty="0" err="1"/>
              <a:t>Microsoft’s</a:t>
            </a:r>
            <a:r>
              <a:rPr lang="tr-TR" dirty="0"/>
              <a:t> </a:t>
            </a:r>
            <a:r>
              <a:rPr lang="tr-TR" dirty="0" err="1"/>
              <a:t>cloud</a:t>
            </a:r>
            <a:r>
              <a:rPr lang="tr-TR" dirty="0"/>
              <a:t> AI </a:t>
            </a:r>
            <a:r>
              <a:rPr lang="tr-TR" dirty="0" err="1"/>
              <a:t>services</a:t>
            </a:r>
            <a:r>
              <a:rPr lang="tr-TR" dirty="0"/>
              <a:t>)</a:t>
            </a:r>
            <a:r>
              <a:rPr lang="en-US" dirty="0"/>
              <a:t>ଇ—Cloud-based AI services for vision, speech, and decision-making</a:t>
            </a:r>
            <a:endParaRPr lang="tr-TR" dirty="0"/>
          </a:p>
          <a:p>
            <a:pPr>
              <a:buFont typeface="Arial" panose="020B0604020202020204" pitchFamily="34" charset="0"/>
              <a:buChar char="•"/>
            </a:pPr>
            <a:r>
              <a:rPr lang="tr-TR" dirty="0" err="1"/>
              <a:t>Offers</a:t>
            </a:r>
            <a:r>
              <a:rPr lang="tr-TR" dirty="0"/>
              <a:t> AI-</a:t>
            </a:r>
            <a:r>
              <a:rPr lang="tr-TR" dirty="0" err="1"/>
              <a:t>powered</a:t>
            </a:r>
            <a:r>
              <a:rPr lang="tr-TR" dirty="0"/>
              <a:t> </a:t>
            </a:r>
            <a:r>
              <a:rPr lang="tr-TR" dirty="0" err="1"/>
              <a:t>APIs</a:t>
            </a:r>
            <a:r>
              <a:rPr lang="tr-TR" dirty="0"/>
              <a:t> </a:t>
            </a:r>
            <a:r>
              <a:rPr lang="tr-TR" dirty="0" err="1"/>
              <a:t>for</a:t>
            </a:r>
            <a:r>
              <a:rPr lang="tr-TR" dirty="0"/>
              <a:t> </a:t>
            </a:r>
            <a:r>
              <a:rPr lang="tr-TR" dirty="0" err="1"/>
              <a:t>vision</a:t>
            </a:r>
            <a:r>
              <a:rPr lang="tr-TR" dirty="0"/>
              <a:t>, </a:t>
            </a:r>
            <a:r>
              <a:rPr lang="tr-TR" dirty="0" err="1"/>
              <a:t>speech</a:t>
            </a:r>
            <a:r>
              <a:rPr lang="tr-TR" dirty="0"/>
              <a:t>, </a:t>
            </a:r>
            <a:r>
              <a:rPr lang="tr-TR" dirty="0" err="1"/>
              <a:t>language</a:t>
            </a:r>
            <a:r>
              <a:rPr lang="tr-TR" dirty="0"/>
              <a:t>, and </a:t>
            </a:r>
            <a:r>
              <a:rPr lang="tr-TR" dirty="0" err="1"/>
              <a:t>decision-making</a:t>
            </a:r>
            <a:r>
              <a:rPr lang="tr-TR" dirty="0"/>
              <a:t>.</a:t>
            </a:r>
          </a:p>
          <a:p>
            <a:pPr>
              <a:buFont typeface="Arial" panose="020B0604020202020204" pitchFamily="34" charset="0"/>
              <a:buChar char="•"/>
            </a:pPr>
            <a:r>
              <a:rPr lang="tr-TR" dirty="0" err="1"/>
              <a:t>Useful</a:t>
            </a:r>
            <a:r>
              <a:rPr lang="tr-TR" dirty="0"/>
              <a:t> </a:t>
            </a:r>
            <a:r>
              <a:rPr lang="tr-TR" dirty="0" err="1"/>
              <a:t>for</a:t>
            </a:r>
            <a:r>
              <a:rPr lang="tr-TR" dirty="0"/>
              <a:t> </a:t>
            </a:r>
            <a:r>
              <a:rPr lang="tr-TR" dirty="0" err="1"/>
              <a:t>enterprise</a:t>
            </a:r>
            <a:r>
              <a:rPr lang="tr-TR" dirty="0"/>
              <a:t> </a:t>
            </a:r>
            <a:r>
              <a:rPr lang="tr-TR" dirty="0" err="1"/>
              <a:t>applications</a:t>
            </a:r>
            <a:r>
              <a:rPr lang="tr-TR" dirty="0"/>
              <a:t>, </a:t>
            </a:r>
            <a:r>
              <a:rPr lang="tr-TR" dirty="0" err="1"/>
              <a:t>chatbots</a:t>
            </a:r>
            <a:r>
              <a:rPr lang="tr-TR" dirty="0"/>
              <a:t>, and </a:t>
            </a:r>
            <a:r>
              <a:rPr lang="tr-TR" dirty="0" err="1"/>
              <a:t>real</a:t>
            </a:r>
            <a:r>
              <a:rPr lang="tr-TR" dirty="0"/>
              <a:t>-time AI-</a:t>
            </a:r>
            <a:r>
              <a:rPr lang="tr-TR" dirty="0" err="1"/>
              <a:t>driven</a:t>
            </a:r>
            <a:r>
              <a:rPr lang="tr-TR" dirty="0"/>
              <a:t> </a:t>
            </a:r>
            <a:r>
              <a:rPr lang="tr-TR" dirty="0" err="1"/>
              <a:t>services</a:t>
            </a:r>
            <a:r>
              <a:rPr lang="tr-TR" dirty="0"/>
              <a:t>.</a:t>
            </a:r>
          </a:p>
          <a:p>
            <a:pPr>
              <a:buFont typeface="Arial" panose="020B0604020202020204" pitchFamily="34" charset="0"/>
              <a:buChar char="•"/>
            </a:pPr>
            <a:r>
              <a:rPr lang="tr-TR" dirty="0"/>
              <a:t>Best </a:t>
            </a:r>
            <a:r>
              <a:rPr lang="tr-TR" dirty="0" err="1"/>
              <a:t>for</a:t>
            </a:r>
            <a:r>
              <a:rPr lang="tr-TR" dirty="0"/>
              <a:t> </a:t>
            </a:r>
            <a:r>
              <a:rPr lang="tr-TR" dirty="0" err="1"/>
              <a:t>businesses</a:t>
            </a:r>
            <a:r>
              <a:rPr lang="tr-TR" dirty="0"/>
              <a:t> </a:t>
            </a:r>
            <a:r>
              <a:rPr lang="tr-TR" dirty="0" err="1"/>
              <a:t>looking</a:t>
            </a:r>
            <a:r>
              <a:rPr lang="tr-TR" dirty="0"/>
              <a:t> </a:t>
            </a:r>
            <a:r>
              <a:rPr lang="tr-TR" dirty="0" err="1"/>
              <a:t>for</a:t>
            </a:r>
            <a:r>
              <a:rPr lang="tr-TR" dirty="0"/>
              <a:t> </a:t>
            </a:r>
            <a:r>
              <a:rPr lang="tr-TR" dirty="0" err="1"/>
              <a:t>scalable</a:t>
            </a:r>
            <a:r>
              <a:rPr lang="tr-TR" dirty="0"/>
              <a:t> AI </a:t>
            </a:r>
            <a:r>
              <a:rPr lang="tr-TR" dirty="0" err="1"/>
              <a:t>solutions</a:t>
            </a:r>
            <a:r>
              <a:rPr lang="tr-TR" dirty="0"/>
              <a:t>.</a:t>
            </a:r>
          </a:p>
          <a:p>
            <a:endParaRPr lang="tr-TR" dirty="0"/>
          </a:p>
        </p:txBody>
      </p:sp>
      <p:sp>
        <p:nvSpPr>
          <p:cNvPr id="4" name="Slide Number Placeholder 3">
            <a:extLst>
              <a:ext uri="{FF2B5EF4-FFF2-40B4-BE49-F238E27FC236}">
                <a16:creationId xmlns:a16="http://schemas.microsoft.com/office/drawing/2014/main" id="{21C8E48A-B601-29C7-CA28-EF22075CBE77}"/>
              </a:ext>
            </a:extLst>
          </p:cNvPr>
          <p:cNvSpPr>
            <a:spLocks noGrp="1"/>
          </p:cNvSpPr>
          <p:nvPr>
            <p:ph type="sldNum" sz="quarter" idx="5"/>
          </p:nvPr>
        </p:nvSpPr>
        <p:spPr/>
        <p:txBody>
          <a:bodyPr/>
          <a:lstStyle/>
          <a:p>
            <a:fld id="{93F7DAF2-D9FD-4201-8A83-D0347E71DEA5}" type="slidenum">
              <a:rPr lang="en-US" smtClean="0"/>
              <a:t>26</a:t>
            </a:fld>
            <a:endParaRPr lang="en-US"/>
          </a:p>
        </p:txBody>
      </p:sp>
    </p:spTree>
    <p:extLst>
      <p:ext uri="{BB962C8B-B14F-4D97-AF65-F5344CB8AC3E}">
        <p14:creationId xmlns:p14="http://schemas.microsoft.com/office/powerpoint/2010/main" val="36996089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27</a:t>
            </a:fld>
            <a:endParaRPr lang="en-US"/>
          </a:p>
        </p:txBody>
      </p:sp>
    </p:spTree>
    <p:extLst>
      <p:ext uri="{BB962C8B-B14F-4D97-AF65-F5344CB8AC3E}">
        <p14:creationId xmlns:p14="http://schemas.microsoft.com/office/powerpoint/2010/main" val="20928594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Ollama</a:t>
            </a:r>
            <a:r>
              <a:rPr lang="en-US" dirty="0"/>
              <a:t>: </a:t>
            </a:r>
            <a:r>
              <a:rPr lang="tr-TR" b="1" dirty="0"/>
              <a:t>Python</a:t>
            </a:r>
            <a:r>
              <a:rPr lang="tr-TR" dirty="0"/>
              <a:t> </a:t>
            </a:r>
            <a:r>
              <a:rPr lang="en-US" dirty="0" err="1"/>
              <a:t>tabanlı</a:t>
            </a:r>
            <a:r>
              <a:rPr lang="en-US" dirty="0"/>
              <a:t> </a:t>
            </a:r>
            <a:r>
              <a:rPr lang="tr-TR" b="1" dirty="0"/>
              <a:t>büyük dil modellerini </a:t>
            </a:r>
            <a:r>
              <a:rPr lang="tr-TR" dirty="0"/>
              <a:t>(LLM) </a:t>
            </a:r>
            <a:r>
              <a:rPr lang="tr-TR" b="1" dirty="0"/>
              <a:t>yerel</a:t>
            </a:r>
            <a:r>
              <a:rPr lang="tr-TR" dirty="0"/>
              <a:t> olarak </a:t>
            </a:r>
            <a:r>
              <a:rPr lang="tr-TR" b="1" dirty="0"/>
              <a:t>çalıştırmanıza</a:t>
            </a:r>
            <a:r>
              <a:rPr lang="tr-TR" dirty="0"/>
              <a:t> olanak tanıyan açık kaynaklı bir araçtır.</a:t>
            </a:r>
          </a:p>
        </p:txBody>
      </p:sp>
      <p:sp>
        <p:nvSpPr>
          <p:cNvPr id="4" name="Slide Number Placeholder 3"/>
          <p:cNvSpPr>
            <a:spLocks noGrp="1"/>
          </p:cNvSpPr>
          <p:nvPr>
            <p:ph type="sldNum" sz="quarter" idx="5"/>
          </p:nvPr>
        </p:nvSpPr>
        <p:spPr/>
        <p:txBody>
          <a:bodyPr/>
          <a:lstStyle/>
          <a:p>
            <a:fld id="{93F7DAF2-D9FD-4201-8A83-D0347E71DEA5}" type="slidenum">
              <a:rPr lang="en-US" smtClean="0"/>
              <a:t>28</a:t>
            </a:fld>
            <a:endParaRPr lang="en-US"/>
          </a:p>
        </p:txBody>
      </p:sp>
    </p:spTree>
    <p:extLst>
      <p:ext uri="{BB962C8B-B14F-4D97-AF65-F5344CB8AC3E}">
        <p14:creationId xmlns:p14="http://schemas.microsoft.com/office/powerpoint/2010/main" val="2237040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B6E9A-F654-627D-034A-753AF4ED8D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EB5587-9DCA-2F2A-FE9C-EED5E26782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10B5C4-5623-FF88-C65B-1E5E54844D8C}"/>
              </a:ext>
            </a:extLst>
          </p:cNvPr>
          <p:cNvSpPr>
            <a:spLocks noGrp="1"/>
          </p:cNvSpPr>
          <p:nvPr>
            <p:ph type="body" idx="1"/>
          </p:nvPr>
        </p:nvSpPr>
        <p:spPr/>
        <p:txBody>
          <a:bodyPr/>
          <a:lstStyle/>
          <a:p>
            <a:r>
              <a:rPr lang="en-US" b="1" dirty="0"/>
              <a:t>Bu </a:t>
            </a:r>
            <a:r>
              <a:rPr lang="en-US" b="1" dirty="0" err="1"/>
              <a:t>klasöre</a:t>
            </a:r>
            <a:r>
              <a:rPr lang="en-US" b="1" dirty="0"/>
              <a:t> </a:t>
            </a:r>
            <a:r>
              <a:rPr lang="en-US" b="1" dirty="0" err="1"/>
              <a:t>kurar</a:t>
            </a:r>
            <a:r>
              <a:rPr lang="en-US" b="1" dirty="0"/>
              <a:t> </a:t>
            </a:r>
            <a:r>
              <a:rPr lang="en-US" dirty="0"/>
              <a:t>C:\users\&lt;username&gt;\AppData\Local\Programs\Ollama</a:t>
            </a:r>
          </a:p>
          <a:p>
            <a:r>
              <a:rPr lang="en-US" dirty="0"/>
              <a:t>“</a:t>
            </a:r>
            <a:r>
              <a:rPr lang="en-US" b="1" dirty="0" err="1"/>
              <a:t>Ollama</a:t>
            </a:r>
            <a:r>
              <a:rPr lang="en-US" b="1" dirty="0"/>
              <a:t> run</a:t>
            </a:r>
            <a:r>
              <a:rPr lang="en-US" dirty="0"/>
              <a:t>” </a:t>
            </a:r>
            <a:r>
              <a:rPr lang="en-US" dirty="0" err="1"/>
              <a:t>ile</a:t>
            </a:r>
            <a:r>
              <a:rPr lang="en-US" dirty="0"/>
              <a:t> </a:t>
            </a:r>
            <a:r>
              <a:rPr lang="en-US" dirty="0" err="1"/>
              <a:t>local’de</a:t>
            </a:r>
            <a:r>
              <a:rPr lang="en-US" dirty="0"/>
              <a:t> </a:t>
            </a:r>
            <a:r>
              <a:rPr lang="en-US" dirty="0" err="1"/>
              <a:t>dil</a:t>
            </a:r>
            <a:r>
              <a:rPr lang="en-US" dirty="0"/>
              <a:t> </a:t>
            </a:r>
            <a:r>
              <a:rPr lang="en-US" dirty="0" err="1"/>
              <a:t>modeliyle</a:t>
            </a:r>
            <a:r>
              <a:rPr lang="en-US" dirty="0"/>
              <a:t> </a:t>
            </a:r>
            <a:r>
              <a:rPr lang="en-US" dirty="0" err="1"/>
              <a:t>konuşabilirsin</a:t>
            </a:r>
            <a:r>
              <a:rPr lang="en-US" dirty="0"/>
              <a:t>.</a:t>
            </a:r>
          </a:p>
          <a:p>
            <a:r>
              <a:rPr lang="en-US" dirty="0"/>
              <a:t>“</a:t>
            </a:r>
            <a:r>
              <a:rPr lang="en-US" b="1" dirty="0" err="1"/>
              <a:t>Ollama</a:t>
            </a:r>
            <a:r>
              <a:rPr lang="en-US" b="1" dirty="0"/>
              <a:t> serve</a:t>
            </a:r>
            <a:r>
              <a:rPr lang="en-US" dirty="0"/>
              <a:t>” </a:t>
            </a:r>
            <a:r>
              <a:rPr lang="en-US" dirty="0" err="1"/>
              <a:t>ile</a:t>
            </a:r>
            <a:r>
              <a:rPr lang="en-US" dirty="0"/>
              <a:t> </a:t>
            </a:r>
            <a:r>
              <a:rPr lang="en-US" dirty="0" err="1"/>
              <a:t>local’de</a:t>
            </a:r>
            <a:r>
              <a:rPr lang="en-US" dirty="0"/>
              <a:t> HTTP server </a:t>
            </a:r>
            <a:r>
              <a:rPr lang="en-US" dirty="0" err="1"/>
              <a:t>olarak</a:t>
            </a:r>
            <a:r>
              <a:rPr lang="en-US" dirty="0"/>
              <a:t> </a:t>
            </a:r>
            <a:r>
              <a:rPr lang="en-US" dirty="0" err="1"/>
              <a:t>çalıştırabilirsin</a:t>
            </a:r>
            <a:r>
              <a:rPr lang="en-US" dirty="0"/>
              <a:t>.</a:t>
            </a:r>
            <a:endParaRPr lang="tr-TR" dirty="0"/>
          </a:p>
        </p:txBody>
      </p:sp>
      <p:sp>
        <p:nvSpPr>
          <p:cNvPr id="4" name="Slide Number Placeholder 3">
            <a:extLst>
              <a:ext uri="{FF2B5EF4-FFF2-40B4-BE49-F238E27FC236}">
                <a16:creationId xmlns:a16="http://schemas.microsoft.com/office/drawing/2014/main" id="{A6825033-8529-C01D-D28E-ACD7D957F719}"/>
              </a:ext>
            </a:extLst>
          </p:cNvPr>
          <p:cNvSpPr>
            <a:spLocks noGrp="1"/>
          </p:cNvSpPr>
          <p:nvPr>
            <p:ph type="sldNum" sz="quarter" idx="5"/>
          </p:nvPr>
        </p:nvSpPr>
        <p:spPr/>
        <p:txBody>
          <a:bodyPr/>
          <a:lstStyle/>
          <a:p>
            <a:fld id="{93F7DAF2-D9FD-4201-8A83-D0347E71DEA5}" type="slidenum">
              <a:rPr lang="en-US" smtClean="0"/>
              <a:t>29</a:t>
            </a:fld>
            <a:endParaRPr lang="en-US"/>
          </a:p>
        </p:txBody>
      </p:sp>
    </p:spTree>
    <p:extLst>
      <p:ext uri="{BB962C8B-B14F-4D97-AF65-F5344CB8AC3E}">
        <p14:creationId xmlns:p14="http://schemas.microsoft.com/office/powerpoint/2010/main" val="27571931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47AC1-330B-AC95-A4E2-7A08174AB9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3BF4AC-A5CF-0CB8-9F5E-2CE898572F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376A29-00E8-A6E8-6840-B895EB1CD078}"/>
              </a:ext>
            </a:extLst>
          </p:cNvPr>
          <p:cNvSpPr>
            <a:spLocks noGrp="1"/>
          </p:cNvSpPr>
          <p:nvPr>
            <p:ph type="body" idx="1"/>
          </p:nvPr>
        </p:nvSpPr>
        <p:spPr/>
        <p:txBody>
          <a:bodyPr/>
          <a:lstStyle/>
          <a:p>
            <a:r>
              <a:rPr lang="en-US" dirty="0"/>
              <a:t>Faking! </a:t>
            </a:r>
            <a:r>
              <a:rPr lang="en-US" dirty="0" err="1"/>
              <a:t>Halüsinasyon</a:t>
            </a:r>
            <a:endParaRPr lang="tr-TR" dirty="0"/>
          </a:p>
        </p:txBody>
      </p:sp>
      <p:sp>
        <p:nvSpPr>
          <p:cNvPr id="4" name="Slide Number Placeholder 3">
            <a:extLst>
              <a:ext uri="{FF2B5EF4-FFF2-40B4-BE49-F238E27FC236}">
                <a16:creationId xmlns:a16="http://schemas.microsoft.com/office/drawing/2014/main" id="{0D2C7C5E-0C9A-65CA-0235-74CED17C1568}"/>
              </a:ext>
            </a:extLst>
          </p:cNvPr>
          <p:cNvSpPr>
            <a:spLocks noGrp="1"/>
          </p:cNvSpPr>
          <p:nvPr>
            <p:ph type="sldNum" sz="quarter" idx="5"/>
          </p:nvPr>
        </p:nvSpPr>
        <p:spPr/>
        <p:txBody>
          <a:bodyPr/>
          <a:lstStyle/>
          <a:p>
            <a:fld id="{93F7DAF2-D9FD-4201-8A83-D0347E71DEA5}" type="slidenum">
              <a:rPr lang="en-US" smtClean="0"/>
              <a:t>30</a:t>
            </a:fld>
            <a:endParaRPr lang="en-US"/>
          </a:p>
        </p:txBody>
      </p:sp>
    </p:spTree>
    <p:extLst>
      <p:ext uri="{BB962C8B-B14F-4D97-AF65-F5344CB8AC3E}">
        <p14:creationId xmlns:p14="http://schemas.microsoft.com/office/powerpoint/2010/main" val="4621012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70850-E9F5-0EAB-CE3F-B2B595093E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7A931F-1FD0-E808-FB02-69D283048E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C3E6F7-B907-26A0-5ED5-E18C0B10BB77}"/>
              </a:ext>
            </a:extLst>
          </p:cNvPr>
          <p:cNvSpPr>
            <a:spLocks noGrp="1"/>
          </p:cNvSpPr>
          <p:nvPr>
            <p:ph type="body" idx="1"/>
          </p:nvPr>
        </p:nvSpPr>
        <p:spPr/>
        <p:txBody>
          <a:bodyPr/>
          <a:lstStyle/>
          <a:p>
            <a:r>
              <a:rPr lang="tr-TR" dirty="0"/>
              <a:t>Bunun nedeni şu:</a:t>
            </a:r>
          </a:p>
          <a:p>
            <a:pPr>
              <a:buFont typeface="+mj-lt"/>
              <a:buAutoNum type="arabicPeriod"/>
            </a:pPr>
            <a:r>
              <a:rPr lang="tr-TR" b="1" dirty="0"/>
              <a:t>Eğitim Verisi ve İstatistiksel Bağlantılar:</a:t>
            </a:r>
            <a:r>
              <a:rPr lang="tr-TR" dirty="0"/>
              <a:t> Dil modelleri, büyük veri setleri üzerinden eğitilir ve genellikle metinlerdeki kelime veya cümlelerin olasılıklarını öğrenir. Eğer bir yanlış bilgi çok sayıda örnekte yer alıyorsa, model bu bilgiyi istatistiksel olarak doğru bir bağlamda "öğrenebilir" ve bunu doğruymuş gibi tekrar edebilir.</a:t>
            </a:r>
          </a:p>
          <a:p>
            <a:pPr>
              <a:buFont typeface="+mj-lt"/>
              <a:buAutoNum type="arabicPeriod"/>
            </a:pPr>
            <a:r>
              <a:rPr lang="tr-TR" b="1" dirty="0"/>
              <a:t>Sürekli Tekrar:</a:t>
            </a:r>
            <a:r>
              <a:rPr lang="tr-TR" dirty="0"/>
              <a:t> Model, kullanıcıdan gelen metni tekrarladığı zaman, daha önce aldığı bilgileri benzer şekilde üretmeye eğilimlidir. Hatalı bir bilgi sürekli tekrar edilirse, modelin çıktısı da bu hatalı bilgiyi içerir.</a:t>
            </a:r>
          </a:p>
          <a:p>
            <a:endParaRPr lang="en-US" dirty="0"/>
          </a:p>
          <a:p>
            <a:endParaRPr lang="en-US" dirty="0"/>
          </a:p>
          <a:p>
            <a:r>
              <a:rPr lang="tr-TR" dirty="0"/>
              <a:t>Bu durum, modelin </a:t>
            </a:r>
            <a:r>
              <a:rPr lang="tr-TR" i="1" dirty="0"/>
              <a:t>mantık</a:t>
            </a:r>
            <a:r>
              <a:rPr lang="tr-TR" dirty="0"/>
              <a:t> veya </a:t>
            </a:r>
            <a:r>
              <a:rPr lang="tr-TR" i="1" dirty="0"/>
              <a:t>gerçeklik</a:t>
            </a:r>
            <a:r>
              <a:rPr lang="tr-TR" dirty="0"/>
              <a:t> algısına dayanmadığı, sadece dilsel desenleri ve ilişkileri öğrenme temeline dayandığı için ortaya çıkar. Bu nedenle modelin hatalı bilgiye dayalı çıktılar üretmesi mümkündür</a:t>
            </a:r>
          </a:p>
        </p:txBody>
      </p:sp>
      <p:sp>
        <p:nvSpPr>
          <p:cNvPr id="4" name="Slide Number Placeholder 3">
            <a:extLst>
              <a:ext uri="{FF2B5EF4-FFF2-40B4-BE49-F238E27FC236}">
                <a16:creationId xmlns:a16="http://schemas.microsoft.com/office/drawing/2014/main" id="{5134A9BE-5F21-5235-564D-30D82150A94D}"/>
              </a:ext>
            </a:extLst>
          </p:cNvPr>
          <p:cNvSpPr>
            <a:spLocks noGrp="1"/>
          </p:cNvSpPr>
          <p:nvPr>
            <p:ph type="sldNum" sz="quarter" idx="5"/>
          </p:nvPr>
        </p:nvSpPr>
        <p:spPr/>
        <p:txBody>
          <a:bodyPr/>
          <a:lstStyle/>
          <a:p>
            <a:fld id="{93F7DAF2-D9FD-4201-8A83-D0347E71DEA5}" type="slidenum">
              <a:rPr lang="en-US" smtClean="0"/>
              <a:t>31</a:t>
            </a:fld>
            <a:endParaRPr lang="en-US"/>
          </a:p>
        </p:txBody>
      </p:sp>
    </p:spTree>
    <p:extLst>
      <p:ext uri="{BB962C8B-B14F-4D97-AF65-F5344CB8AC3E}">
        <p14:creationId xmlns:p14="http://schemas.microsoft.com/office/powerpoint/2010/main" val="29864607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32</a:t>
            </a:fld>
            <a:endParaRPr lang="en-US"/>
          </a:p>
        </p:txBody>
      </p:sp>
    </p:spTree>
    <p:extLst>
      <p:ext uri="{BB962C8B-B14F-4D97-AF65-F5344CB8AC3E}">
        <p14:creationId xmlns:p14="http://schemas.microsoft.com/office/powerpoint/2010/main" val="2664317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i="0" dirty="0">
              <a:solidFill>
                <a:srgbClr val="FFFFFF"/>
              </a:solidFill>
              <a:effectLst/>
              <a:latin typeface="Lexend"/>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p>
        </p:txBody>
      </p:sp>
      <p:sp>
        <p:nvSpPr>
          <p:cNvPr id="4" name="Slide Number Placeholder 3"/>
          <p:cNvSpPr>
            <a:spLocks noGrp="1"/>
          </p:cNvSpPr>
          <p:nvPr>
            <p:ph type="sldNum" sz="quarter" idx="5"/>
          </p:nvPr>
        </p:nvSpPr>
        <p:spPr/>
        <p:txBody>
          <a:bodyPr/>
          <a:lstStyle/>
          <a:p>
            <a:fld id="{93F7DAF2-D9FD-4201-8A83-D0347E71DEA5}" type="slidenum">
              <a:rPr lang="en-US" smtClean="0"/>
              <a:t>3</a:t>
            </a:fld>
            <a:endParaRPr lang="en-US"/>
          </a:p>
        </p:txBody>
      </p:sp>
    </p:spTree>
    <p:extLst>
      <p:ext uri="{BB962C8B-B14F-4D97-AF65-F5344CB8AC3E}">
        <p14:creationId xmlns:p14="http://schemas.microsoft.com/office/powerpoint/2010/main" val="65244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4</a:t>
            </a:fld>
            <a:endParaRPr lang="en-US"/>
          </a:p>
        </p:txBody>
      </p:sp>
    </p:spTree>
    <p:extLst>
      <p:ext uri="{BB962C8B-B14F-4D97-AF65-F5344CB8AC3E}">
        <p14:creationId xmlns:p14="http://schemas.microsoft.com/office/powerpoint/2010/main" val="2351952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5</a:t>
            </a:fld>
            <a:endParaRPr lang="en-US"/>
          </a:p>
        </p:txBody>
      </p:sp>
    </p:spTree>
    <p:extLst>
      <p:ext uri="{BB962C8B-B14F-4D97-AF65-F5344CB8AC3E}">
        <p14:creationId xmlns:p14="http://schemas.microsoft.com/office/powerpoint/2010/main" val="1231300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60987-1307-B001-2F64-4A07A504E3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FAC705-0575-7B85-2B03-144532A59A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8E3F1F-B4F7-EFE2-6F31-7A09DAE49458}"/>
              </a:ext>
            </a:extLst>
          </p:cNvPr>
          <p:cNvSpPr>
            <a:spLocks noGrp="1"/>
          </p:cNvSpPr>
          <p:nvPr>
            <p:ph type="body" idx="1"/>
          </p:nvPr>
        </p:nvSpPr>
        <p:spPr/>
        <p:txBody>
          <a:bodyPr/>
          <a:lstStyle/>
          <a:p>
            <a:endParaRPr lang="tr-TR" dirty="0"/>
          </a:p>
        </p:txBody>
      </p:sp>
      <p:sp>
        <p:nvSpPr>
          <p:cNvPr id="4" name="Slide Number Placeholder 3">
            <a:extLst>
              <a:ext uri="{FF2B5EF4-FFF2-40B4-BE49-F238E27FC236}">
                <a16:creationId xmlns:a16="http://schemas.microsoft.com/office/drawing/2014/main" id="{A668D3D3-D9BA-EFCB-98D8-4D524892EC49}"/>
              </a:ext>
            </a:extLst>
          </p:cNvPr>
          <p:cNvSpPr>
            <a:spLocks noGrp="1"/>
          </p:cNvSpPr>
          <p:nvPr>
            <p:ph type="sldNum" sz="quarter" idx="5"/>
          </p:nvPr>
        </p:nvSpPr>
        <p:spPr/>
        <p:txBody>
          <a:bodyPr/>
          <a:lstStyle/>
          <a:p>
            <a:fld id="{93F7DAF2-D9FD-4201-8A83-D0347E71DEA5}" type="slidenum">
              <a:rPr lang="en-US" smtClean="0"/>
              <a:t>6</a:t>
            </a:fld>
            <a:endParaRPr lang="en-US"/>
          </a:p>
        </p:txBody>
      </p:sp>
    </p:spTree>
    <p:extLst>
      <p:ext uri="{BB962C8B-B14F-4D97-AF65-F5344CB8AC3E}">
        <p14:creationId xmlns:p14="http://schemas.microsoft.com/office/powerpoint/2010/main" val="308720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DD9CC-94A9-98D8-D6E6-DEFD099351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50AA0B-CD68-9C21-B043-2FA77B784F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CD2AAD-B810-9187-9A89-3DB0436A0AA1}"/>
              </a:ext>
            </a:extLst>
          </p:cNvPr>
          <p:cNvSpPr>
            <a:spLocks noGrp="1"/>
          </p:cNvSpPr>
          <p:nvPr>
            <p:ph type="body" idx="1"/>
          </p:nvPr>
        </p:nvSpPr>
        <p:spPr/>
        <p:txBody>
          <a:bodyPr/>
          <a:lstStyle/>
          <a:p>
            <a:endParaRPr lang="tr-TR" dirty="0"/>
          </a:p>
        </p:txBody>
      </p:sp>
      <p:sp>
        <p:nvSpPr>
          <p:cNvPr id="4" name="Slide Number Placeholder 3">
            <a:extLst>
              <a:ext uri="{FF2B5EF4-FFF2-40B4-BE49-F238E27FC236}">
                <a16:creationId xmlns:a16="http://schemas.microsoft.com/office/drawing/2014/main" id="{3E26AAF8-7754-FB59-69A5-9E07F34C7844}"/>
              </a:ext>
            </a:extLst>
          </p:cNvPr>
          <p:cNvSpPr>
            <a:spLocks noGrp="1"/>
          </p:cNvSpPr>
          <p:nvPr>
            <p:ph type="sldNum" sz="quarter" idx="5"/>
          </p:nvPr>
        </p:nvSpPr>
        <p:spPr/>
        <p:txBody>
          <a:bodyPr/>
          <a:lstStyle/>
          <a:p>
            <a:fld id="{93F7DAF2-D9FD-4201-8A83-D0347E71DEA5}" type="slidenum">
              <a:rPr lang="en-US" smtClean="0"/>
              <a:t>7</a:t>
            </a:fld>
            <a:endParaRPr lang="en-US"/>
          </a:p>
        </p:txBody>
      </p:sp>
    </p:spTree>
    <p:extLst>
      <p:ext uri="{BB962C8B-B14F-4D97-AF65-F5344CB8AC3E}">
        <p14:creationId xmlns:p14="http://schemas.microsoft.com/office/powerpoint/2010/main" val="363312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8</a:t>
            </a:fld>
            <a:endParaRPr lang="en-US"/>
          </a:p>
        </p:txBody>
      </p:sp>
    </p:spTree>
    <p:extLst>
      <p:ext uri="{BB962C8B-B14F-4D97-AF65-F5344CB8AC3E}">
        <p14:creationId xmlns:p14="http://schemas.microsoft.com/office/powerpoint/2010/main" val="2337906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8F96A-5AA0-F2BD-D0D8-F06300A316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E388EB-D57D-7298-0B13-303E9F2AD6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CB266E-667C-9009-B4B7-F747E07A9F11}"/>
              </a:ext>
            </a:extLst>
          </p:cNvPr>
          <p:cNvSpPr>
            <a:spLocks noGrp="1"/>
          </p:cNvSpPr>
          <p:nvPr>
            <p:ph type="body" idx="1"/>
          </p:nvPr>
        </p:nvSpPr>
        <p:spPr/>
        <p:txBody>
          <a:bodyPr/>
          <a:lstStyle/>
          <a:p>
            <a:r>
              <a:rPr lang="en-US" b="0" i="0" dirty="0">
                <a:solidFill>
                  <a:srgbClr val="223548"/>
                </a:solidFill>
                <a:effectLst/>
                <a:latin typeface="72Brand"/>
              </a:rPr>
              <a:t>Manchester </a:t>
            </a:r>
            <a:r>
              <a:rPr lang="en-US" b="0" i="0" dirty="0" err="1">
                <a:solidFill>
                  <a:srgbClr val="223548"/>
                </a:solidFill>
                <a:effectLst/>
                <a:latin typeface="72Brand"/>
              </a:rPr>
              <a:t>Ünv</a:t>
            </a:r>
            <a:r>
              <a:rPr lang="en-US" b="0" i="0" dirty="0">
                <a:solidFill>
                  <a:srgbClr val="223548"/>
                </a:solidFill>
                <a:effectLst/>
                <a:latin typeface="72Brand"/>
              </a:rPr>
              <a:t> - 1950 </a:t>
            </a:r>
            <a:r>
              <a:rPr lang="en-US" b="0" i="0" dirty="0" err="1">
                <a:solidFill>
                  <a:srgbClr val="223548"/>
                </a:solidFill>
                <a:effectLst/>
                <a:latin typeface="72Brand"/>
              </a:rPr>
              <a:t>yılında</a:t>
            </a:r>
            <a:r>
              <a:rPr lang="en-US" b="0" i="0" dirty="0">
                <a:solidFill>
                  <a:srgbClr val="223548"/>
                </a:solidFill>
                <a:effectLst/>
                <a:latin typeface="72Brand"/>
              </a:rPr>
              <a:t> </a:t>
            </a:r>
            <a:r>
              <a:rPr lang="en-US" b="0" i="0" dirty="0" err="1">
                <a:solidFill>
                  <a:srgbClr val="223548"/>
                </a:solidFill>
                <a:effectLst/>
                <a:latin typeface="72Brand"/>
              </a:rPr>
              <a:t>yazdığı</a:t>
            </a:r>
            <a:r>
              <a:rPr lang="en-US" b="0" i="0" dirty="0">
                <a:solidFill>
                  <a:srgbClr val="223548"/>
                </a:solidFill>
                <a:effectLst/>
                <a:latin typeface="72Brand"/>
              </a:rPr>
              <a:t> "</a:t>
            </a:r>
            <a:r>
              <a:rPr lang="en-US" b="1" i="0" dirty="0">
                <a:solidFill>
                  <a:srgbClr val="223548"/>
                </a:solidFill>
                <a:effectLst/>
                <a:latin typeface="72Brand"/>
              </a:rPr>
              <a:t>Computing Machinery and Intelligence</a:t>
            </a:r>
            <a:r>
              <a:rPr lang="en-US" b="0" i="0" dirty="0">
                <a:solidFill>
                  <a:srgbClr val="223548"/>
                </a:solidFill>
                <a:effectLst/>
                <a:latin typeface="72Brand"/>
              </a:rPr>
              <a:t>“ </a:t>
            </a:r>
            <a:r>
              <a:rPr lang="en-US" b="0" i="0" dirty="0" err="1">
                <a:solidFill>
                  <a:srgbClr val="223548"/>
                </a:solidFill>
                <a:effectLst/>
                <a:latin typeface="72Brand"/>
              </a:rPr>
              <a:t>makalesinde</a:t>
            </a:r>
            <a:r>
              <a:rPr lang="en-US" b="0" i="0" dirty="0">
                <a:solidFill>
                  <a:srgbClr val="223548"/>
                </a:solidFill>
                <a:effectLst/>
                <a:latin typeface="72Brand"/>
              </a:rPr>
              <a:t>, </a:t>
            </a:r>
            <a:r>
              <a:rPr lang="en-US" b="0" i="0" dirty="0" err="1">
                <a:solidFill>
                  <a:srgbClr val="223548"/>
                </a:solidFill>
                <a:effectLst/>
                <a:latin typeface="72Brand"/>
              </a:rPr>
              <a:t>bir</a:t>
            </a:r>
            <a:r>
              <a:rPr lang="en-US" b="0" i="0" dirty="0">
                <a:solidFill>
                  <a:srgbClr val="223548"/>
                </a:solidFill>
                <a:effectLst/>
                <a:latin typeface="72Brand"/>
              </a:rPr>
              <a:t> </a:t>
            </a:r>
            <a:r>
              <a:rPr lang="en-US" b="0" i="0" dirty="0" err="1">
                <a:solidFill>
                  <a:srgbClr val="223548"/>
                </a:solidFill>
                <a:effectLst/>
                <a:latin typeface="72Brand"/>
              </a:rPr>
              <a:t>insan</a:t>
            </a:r>
            <a:r>
              <a:rPr lang="en-US" b="0" i="0" dirty="0">
                <a:solidFill>
                  <a:srgbClr val="223548"/>
                </a:solidFill>
                <a:effectLst/>
                <a:latin typeface="72Brand"/>
              </a:rPr>
              <a:t> </a:t>
            </a:r>
            <a:r>
              <a:rPr lang="en-US" b="0" i="0" dirty="0" err="1">
                <a:solidFill>
                  <a:srgbClr val="223548"/>
                </a:solidFill>
                <a:effectLst/>
                <a:latin typeface="72Brand"/>
              </a:rPr>
              <a:t>karşısında</a:t>
            </a:r>
            <a:r>
              <a:rPr lang="en-US" b="0" i="0" dirty="0">
                <a:solidFill>
                  <a:srgbClr val="223548"/>
                </a:solidFill>
                <a:effectLst/>
                <a:latin typeface="72Brand"/>
              </a:rPr>
              <a:t> </a:t>
            </a:r>
            <a:r>
              <a:rPr lang="en-US" b="0" i="0" dirty="0" err="1">
                <a:solidFill>
                  <a:srgbClr val="223548"/>
                </a:solidFill>
                <a:effectLst/>
                <a:latin typeface="72Brand"/>
              </a:rPr>
              <a:t>bir</a:t>
            </a:r>
            <a:r>
              <a:rPr lang="en-US" b="0" i="0" dirty="0">
                <a:solidFill>
                  <a:srgbClr val="223548"/>
                </a:solidFill>
                <a:effectLst/>
                <a:latin typeface="72Brand"/>
              </a:rPr>
              <a:t> </a:t>
            </a:r>
            <a:r>
              <a:rPr lang="en-US" b="0" i="0" dirty="0" err="1">
                <a:solidFill>
                  <a:srgbClr val="223548"/>
                </a:solidFill>
                <a:effectLst/>
                <a:latin typeface="72Brand"/>
              </a:rPr>
              <a:t>makine</a:t>
            </a:r>
            <a:r>
              <a:rPr lang="en-US" b="0" i="0" dirty="0">
                <a:solidFill>
                  <a:srgbClr val="223548"/>
                </a:solidFill>
                <a:effectLst/>
                <a:latin typeface="72Brand"/>
              </a:rPr>
              <a:t> ve </a:t>
            </a:r>
          </a:p>
          <a:p>
            <a:r>
              <a:rPr lang="en-US" b="0" i="0" dirty="0" err="1">
                <a:solidFill>
                  <a:srgbClr val="223548"/>
                </a:solidFill>
                <a:effectLst/>
                <a:latin typeface="72Brand"/>
              </a:rPr>
              <a:t>gerçek</a:t>
            </a:r>
            <a:r>
              <a:rPr lang="en-US" b="0" i="0" dirty="0">
                <a:solidFill>
                  <a:srgbClr val="223548"/>
                </a:solidFill>
                <a:effectLst/>
                <a:latin typeface="72Brand"/>
              </a:rPr>
              <a:t> </a:t>
            </a:r>
            <a:r>
              <a:rPr lang="en-US" b="0" i="0" dirty="0" err="1">
                <a:solidFill>
                  <a:srgbClr val="223548"/>
                </a:solidFill>
                <a:effectLst/>
                <a:latin typeface="72Brand"/>
              </a:rPr>
              <a:t>bir</a:t>
            </a:r>
            <a:r>
              <a:rPr lang="en-US" b="0" i="0" dirty="0">
                <a:solidFill>
                  <a:srgbClr val="223548"/>
                </a:solidFill>
                <a:effectLst/>
                <a:latin typeface="72Brand"/>
              </a:rPr>
              <a:t> </a:t>
            </a:r>
            <a:r>
              <a:rPr lang="en-US" b="0" i="0" dirty="0" err="1">
                <a:solidFill>
                  <a:srgbClr val="223548"/>
                </a:solidFill>
                <a:effectLst/>
                <a:latin typeface="72Brand"/>
              </a:rPr>
              <a:t>insan</a:t>
            </a:r>
            <a:r>
              <a:rPr lang="en-US" b="0" i="0" dirty="0">
                <a:solidFill>
                  <a:srgbClr val="223548"/>
                </a:solidFill>
                <a:effectLst/>
                <a:latin typeface="72Brand"/>
              </a:rPr>
              <a:t> </a:t>
            </a:r>
            <a:r>
              <a:rPr lang="en-US" b="0" i="0" dirty="0" err="1">
                <a:solidFill>
                  <a:srgbClr val="223548"/>
                </a:solidFill>
                <a:effectLst/>
                <a:latin typeface="72Brand"/>
              </a:rPr>
              <a:t>ile</a:t>
            </a:r>
            <a:r>
              <a:rPr lang="en-US" b="0" i="0" dirty="0">
                <a:solidFill>
                  <a:srgbClr val="223548"/>
                </a:solidFill>
                <a:effectLst/>
                <a:latin typeface="72Brand"/>
              </a:rPr>
              <a:t> </a:t>
            </a:r>
            <a:r>
              <a:rPr lang="en-US" b="0" i="0" dirty="0" err="1">
                <a:solidFill>
                  <a:srgbClr val="223548"/>
                </a:solidFill>
                <a:effectLst/>
                <a:latin typeface="72Brand"/>
              </a:rPr>
              <a:t>sohbet</a:t>
            </a:r>
            <a:r>
              <a:rPr lang="en-US" b="0" i="0" dirty="0">
                <a:solidFill>
                  <a:srgbClr val="223548"/>
                </a:solidFill>
                <a:effectLst/>
                <a:latin typeface="72Brand"/>
              </a:rPr>
              <a:t> </a:t>
            </a:r>
            <a:r>
              <a:rPr lang="en-US" b="0" i="0" dirty="0" err="1">
                <a:solidFill>
                  <a:srgbClr val="223548"/>
                </a:solidFill>
                <a:effectLst/>
                <a:latin typeface="72Brand"/>
              </a:rPr>
              <a:t>ettiğinde</a:t>
            </a:r>
            <a:r>
              <a:rPr lang="en-US" b="0" i="0" dirty="0">
                <a:solidFill>
                  <a:srgbClr val="223548"/>
                </a:solidFill>
                <a:effectLst/>
                <a:latin typeface="72Brand"/>
              </a:rPr>
              <a:t>, </a:t>
            </a:r>
            <a:r>
              <a:rPr lang="en-US" b="0" i="0" dirty="0" err="1">
                <a:solidFill>
                  <a:srgbClr val="223548"/>
                </a:solidFill>
                <a:effectLst/>
                <a:latin typeface="72Brand"/>
              </a:rPr>
              <a:t>hangisinin</a:t>
            </a:r>
            <a:r>
              <a:rPr lang="en-US" b="0" i="0" dirty="0">
                <a:solidFill>
                  <a:srgbClr val="223548"/>
                </a:solidFill>
                <a:effectLst/>
                <a:latin typeface="72Brand"/>
              </a:rPr>
              <a:t> </a:t>
            </a:r>
            <a:r>
              <a:rPr lang="en-US" b="0" i="0" dirty="0" err="1">
                <a:solidFill>
                  <a:srgbClr val="223548"/>
                </a:solidFill>
                <a:effectLst/>
                <a:latin typeface="72Brand"/>
              </a:rPr>
              <a:t>makine</a:t>
            </a:r>
            <a:r>
              <a:rPr lang="en-US" b="0" i="0" dirty="0">
                <a:solidFill>
                  <a:srgbClr val="223548"/>
                </a:solidFill>
                <a:effectLst/>
                <a:latin typeface="72Brand"/>
              </a:rPr>
              <a:t> </a:t>
            </a:r>
            <a:r>
              <a:rPr lang="en-US" b="0" i="0" dirty="0" err="1">
                <a:solidFill>
                  <a:srgbClr val="223548"/>
                </a:solidFill>
                <a:effectLst/>
                <a:latin typeface="72Brand"/>
              </a:rPr>
              <a:t>hangisinin</a:t>
            </a:r>
            <a:r>
              <a:rPr lang="en-US" b="0" i="0" dirty="0">
                <a:solidFill>
                  <a:srgbClr val="223548"/>
                </a:solidFill>
                <a:effectLst/>
                <a:latin typeface="72Brand"/>
              </a:rPr>
              <a:t> </a:t>
            </a:r>
            <a:r>
              <a:rPr lang="en-US" b="0" i="0" dirty="0" err="1">
                <a:solidFill>
                  <a:srgbClr val="223548"/>
                </a:solidFill>
                <a:effectLst/>
                <a:latin typeface="72Brand"/>
              </a:rPr>
              <a:t>insan</a:t>
            </a:r>
            <a:r>
              <a:rPr lang="en-US" b="0" i="0" dirty="0">
                <a:solidFill>
                  <a:srgbClr val="223548"/>
                </a:solidFill>
                <a:effectLst/>
                <a:latin typeface="72Brand"/>
              </a:rPr>
              <a:t> </a:t>
            </a:r>
            <a:r>
              <a:rPr lang="en-US" b="0" i="0" dirty="0" err="1">
                <a:solidFill>
                  <a:srgbClr val="223548"/>
                </a:solidFill>
                <a:effectLst/>
                <a:latin typeface="72Brand"/>
              </a:rPr>
              <a:t>olduğunu</a:t>
            </a:r>
            <a:r>
              <a:rPr lang="en-US" b="0" i="0" dirty="0">
                <a:solidFill>
                  <a:srgbClr val="223548"/>
                </a:solidFill>
                <a:effectLst/>
                <a:latin typeface="72Brand"/>
              </a:rPr>
              <a:t> </a:t>
            </a:r>
            <a:r>
              <a:rPr lang="en-US" b="0" i="0" dirty="0" err="1">
                <a:solidFill>
                  <a:srgbClr val="223548"/>
                </a:solidFill>
                <a:effectLst/>
                <a:latin typeface="72Brand"/>
              </a:rPr>
              <a:t>anlayamıyorsa</a:t>
            </a:r>
            <a:r>
              <a:rPr lang="en-US" b="0" i="0" dirty="0">
                <a:solidFill>
                  <a:srgbClr val="223548"/>
                </a:solidFill>
                <a:effectLst/>
                <a:latin typeface="72Brand"/>
              </a:rPr>
              <a:t>, o </a:t>
            </a:r>
            <a:r>
              <a:rPr lang="en-US" b="0" i="0" dirty="0" err="1">
                <a:solidFill>
                  <a:srgbClr val="223548"/>
                </a:solidFill>
                <a:effectLst/>
                <a:latin typeface="72Brand"/>
              </a:rPr>
              <a:t>makine</a:t>
            </a:r>
            <a:r>
              <a:rPr lang="en-US" b="0" i="0" dirty="0">
                <a:solidFill>
                  <a:srgbClr val="223548"/>
                </a:solidFill>
                <a:effectLst/>
                <a:latin typeface="72Brand"/>
              </a:rPr>
              <a:t> </a:t>
            </a:r>
            <a:r>
              <a:rPr lang="en-US" b="1" i="0" dirty="0" err="1">
                <a:solidFill>
                  <a:srgbClr val="223548"/>
                </a:solidFill>
                <a:effectLst/>
                <a:latin typeface="72Brand"/>
              </a:rPr>
              <a:t>düşünebiliyor</a:t>
            </a:r>
            <a:r>
              <a:rPr lang="en-US" b="0" i="0" dirty="0">
                <a:solidFill>
                  <a:srgbClr val="223548"/>
                </a:solidFill>
                <a:effectLst/>
                <a:latin typeface="72Brand"/>
              </a:rPr>
              <a:t>  </a:t>
            </a:r>
            <a:r>
              <a:rPr lang="en-US" b="0" i="0" dirty="0" err="1">
                <a:solidFill>
                  <a:srgbClr val="223548"/>
                </a:solidFill>
                <a:effectLst/>
                <a:latin typeface="72Brand"/>
              </a:rPr>
              <a:t>sayılmalıdır</a:t>
            </a:r>
            <a:r>
              <a:rPr lang="en-US" b="0" i="0" dirty="0">
                <a:solidFill>
                  <a:srgbClr val="223548"/>
                </a:solidFill>
                <a:effectLst/>
                <a:latin typeface="72Brand"/>
              </a:rPr>
              <a:t> (</a:t>
            </a:r>
            <a:r>
              <a:rPr lang="en-US" b="0" i="0" dirty="0" err="1">
                <a:solidFill>
                  <a:srgbClr val="223548"/>
                </a:solidFill>
                <a:effectLst/>
                <a:latin typeface="72Brand"/>
              </a:rPr>
              <a:t>turing</a:t>
            </a:r>
            <a:r>
              <a:rPr lang="en-US" b="0" i="0" dirty="0">
                <a:solidFill>
                  <a:srgbClr val="223548"/>
                </a:solidFill>
                <a:effectLst/>
                <a:latin typeface="72Brand"/>
              </a:rPr>
              <a:t> </a:t>
            </a:r>
            <a:r>
              <a:rPr lang="en-US" b="0" i="0" dirty="0" err="1">
                <a:solidFill>
                  <a:srgbClr val="223548"/>
                </a:solidFill>
                <a:effectLst/>
                <a:latin typeface="72Brand"/>
              </a:rPr>
              <a:t>testi</a:t>
            </a:r>
            <a:r>
              <a:rPr lang="en-US" b="0" i="0" dirty="0">
                <a:solidFill>
                  <a:srgbClr val="223548"/>
                </a:solidFill>
                <a:effectLst/>
                <a:latin typeface="72Brand"/>
              </a:rPr>
              <a:t>)</a:t>
            </a:r>
          </a:p>
          <a:p>
            <a:endParaRPr lang="en-US" b="0" i="0" dirty="0">
              <a:solidFill>
                <a:srgbClr val="223548"/>
              </a:solidFill>
              <a:effectLst/>
              <a:latin typeface="72Brand"/>
            </a:endParaRPr>
          </a:p>
          <a:p>
            <a:r>
              <a:rPr lang="en-US" b="1" dirty="0" err="1"/>
              <a:t>Karşıt</a:t>
            </a:r>
            <a:r>
              <a:rPr lang="en-US" b="1" dirty="0"/>
              <a:t> </a:t>
            </a:r>
            <a:r>
              <a:rPr lang="en-US" b="1" dirty="0" err="1"/>
              <a:t>görüşler</a:t>
            </a:r>
            <a:r>
              <a:rPr lang="en-US" dirty="0"/>
              <a:t>: </a:t>
            </a:r>
            <a:r>
              <a:rPr lang="tr-TR" dirty="0"/>
              <a:t>bilinç, özgünlükten, ruh </a:t>
            </a:r>
            <a:r>
              <a:rPr lang="en-US" dirty="0"/>
              <a:t> … </a:t>
            </a:r>
            <a:r>
              <a:rPr lang="en-US" dirty="0" err="1"/>
              <a:t>fakat</a:t>
            </a:r>
            <a:r>
              <a:rPr lang="en-US" dirty="0"/>
              <a:t> </a:t>
            </a:r>
            <a:r>
              <a:rPr lang="en-US" b="1" dirty="0" err="1"/>
              <a:t>taklit</a:t>
            </a:r>
            <a:r>
              <a:rPr lang="en-US" b="1" dirty="0"/>
              <a:t> </a:t>
            </a:r>
            <a:r>
              <a:rPr lang="en-US" b="1" dirty="0" err="1"/>
              <a:t>edilebilir</a:t>
            </a:r>
            <a:endParaRPr lang="en-US" b="1" i="0" dirty="0">
              <a:solidFill>
                <a:srgbClr val="223548"/>
              </a:solidFill>
              <a:effectLst/>
              <a:latin typeface="72Brand"/>
            </a:endParaRPr>
          </a:p>
          <a:p>
            <a:endParaRPr lang="en-US" b="0" i="0" dirty="0">
              <a:solidFill>
                <a:srgbClr val="223548"/>
              </a:solidFill>
              <a:effectLst/>
              <a:latin typeface="72Brand"/>
            </a:endParaRPr>
          </a:p>
          <a:p>
            <a:r>
              <a:rPr lang="en-US" b="0" i="0" dirty="0">
                <a:solidFill>
                  <a:srgbClr val="223548"/>
                </a:solidFill>
                <a:effectLst/>
                <a:latin typeface="72Brand"/>
              </a:rPr>
              <a:t>II. </a:t>
            </a:r>
            <a:r>
              <a:rPr lang="en-US" b="0" i="0" dirty="0" err="1">
                <a:solidFill>
                  <a:srgbClr val="223548"/>
                </a:solidFill>
                <a:effectLst/>
                <a:latin typeface="72Brand"/>
              </a:rPr>
              <a:t>Dünya</a:t>
            </a:r>
            <a:r>
              <a:rPr lang="en-US" b="0" i="0" dirty="0">
                <a:solidFill>
                  <a:srgbClr val="223548"/>
                </a:solidFill>
                <a:effectLst/>
                <a:latin typeface="72Brand"/>
              </a:rPr>
              <a:t> </a:t>
            </a:r>
            <a:r>
              <a:rPr lang="en-US" b="0" i="0" dirty="0" err="1">
                <a:solidFill>
                  <a:srgbClr val="223548"/>
                </a:solidFill>
                <a:effectLst/>
                <a:latin typeface="72Brand"/>
              </a:rPr>
              <a:t>Savaşı</a:t>
            </a:r>
            <a:r>
              <a:rPr lang="en-US" b="0" i="0" dirty="0">
                <a:solidFill>
                  <a:srgbClr val="223548"/>
                </a:solidFill>
                <a:effectLst/>
                <a:latin typeface="72Brand"/>
              </a:rPr>
              <a:t> </a:t>
            </a:r>
            <a:r>
              <a:rPr lang="en-US" b="0" i="0" dirty="0" err="1">
                <a:solidFill>
                  <a:srgbClr val="223548"/>
                </a:solidFill>
                <a:effectLst/>
                <a:latin typeface="72Brand"/>
              </a:rPr>
              <a:t>sırasında</a:t>
            </a:r>
            <a:r>
              <a:rPr lang="en-US" b="0" i="0" dirty="0">
                <a:solidFill>
                  <a:srgbClr val="223548"/>
                </a:solidFill>
                <a:effectLst/>
                <a:latin typeface="72Brand"/>
              </a:rPr>
              <a:t> </a:t>
            </a:r>
            <a:r>
              <a:rPr lang="en-US" b="0" i="0" dirty="0" err="1">
                <a:solidFill>
                  <a:srgbClr val="223548"/>
                </a:solidFill>
                <a:effectLst/>
                <a:latin typeface="72Brand"/>
              </a:rPr>
              <a:t>Nazi’lerin</a:t>
            </a:r>
            <a:r>
              <a:rPr lang="en-US" b="0" i="0" dirty="0">
                <a:solidFill>
                  <a:srgbClr val="223548"/>
                </a:solidFill>
                <a:effectLst/>
                <a:latin typeface="72Brand"/>
              </a:rPr>
              <a:t> </a:t>
            </a:r>
            <a:r>
              <a:rPr lang="en-US" b="0" i="0" dirty="0" err="1">
                <a:solidFill>
                  <a:srgbClr val="223548"/>
                </a:solidFill>
                <a:effectLst/>
                <a:latin typeface="72Brand"/>
              </a:rPr>
              <a:t>askeri</a:t>
            </a:r>
            <a:r>
              <a:rPr lang="en-US" b="0" i="0" dirty="0">
                <a:solidFill>
                  <a:srgbClr val="223548"/>
                </a:solidFill>
                <a:effectLst/>
                <a:latin typeface="72Brand"/>
              </a:rPr>
              <a:t> </a:t>
            </a:r>
            <a:r>
              <a:rPr lang="en-US" b="0" i="0" dirty="0" err="1">
                <a:solidFill>
                  <a:srgbClr val="223548"/>
                </a:solidFill>
                <a:effectLst/>
                <a:latin typeface="72Brand"/>
              </a:rPr>
              <a:t>haberleşmede</a:t>
            </a:r>
            <a:r>
              <a:rPr lang="en-US" b="0" i="0" dirty="0">
                <a:solidFill>
                  <a:srgbClr val="223548"/>
                </a:solidFill>
                <a:effectLst/>
                <a:latin typeface="72Brand"/>
              </a:rPr>
              <a:t> </a:t>
            </a:r>
            <a:r>
              <a:rPr lang="en-US" b="0" i="0" dirty="0" err="1">
                <a:solidFill>
                  <a:srgbClr val="223548"/>
                </a:solidFill>
                <a:effectLst/>
                <a:latin typeface="72Brand"/>
              </a:rPr>
              <a:t>kullandığı</a:t>
            </a:r>
            <a:r>
              <a:rPr lang="en-US" b="0" i="0" dirty="0">
                <a:solidFill>
                  <a:srgbClr val="223548"/>
                </a:solidFill>
                <a:effectLst/>
                <a:latin typeface="72Brand"/>
              </a:rPr>
              <a:t> </a:t>
            </a:r>
            <a:r>
              <a:rPr lang="en-US" b="0" i="0" dirty="0" err="1">
                <a:solidFill>
                  <a:srgbClr val="223548"/>
                </a:solidFill>
                <a:effectLst/>
                <a:latin typeface="72Brand"/>
              </a:rPr>
              <a:t>makinenin</a:t>
            </a:r>
            <a:r>
              <a:rPr lang="en-US" b="0" i="0" dirty="0">
                <a:solidFill>
                  <a:srgbClr val="223548"/>
                </a:solidFill>
                <a:effectLst/>
                <a:latin typeface="72Brand"/>
              </a:rPr>
              <a:t> </a:t>
            </a:r>
            <a:r>
              <a:rPr lang="en-US" b="0" i="0" dirty="0" err="1">
                <a:solidFill>
                  <a:srgbClr val="223548"/>
                </a:solidFill>
                <a:effectLst/>
                <a:latin typeface="72Brand"/>
              </a:rPr>
              <a:t>şifresi</a:t>
            </a:r>
            <a:r>
              <a:rPr lang="en-US" b="0" i="0" dirty="0">
                <a:solidFill>
                  <a:srgbClr val="223548"/>
                </a:solidFill>
                <a:effectLst/>
                <a:latin typeface="72Brand"/>
              </a:rPr>
              <a:t> </a:t>
            </a:r>
            <a:r>
              <a:rPr lang="en-US" b="0" i="0" dirty="0" err="1">
                <a:solidFill>
                  <a:srgbClr val="223548"/>
                </a:solidFill>
                <a:effectLst/>
                <a:latin typeface="72Brand"/>
              </a:rPr>
              <a:t>hergün</a:t>
            </a:r>
            <a:r>
              <a:rPr lang="en-US" b="0" i="0" dirty="0">
                <a:solidFill>
                  <a:srgbClr val="223548"/>
                </a:solidFill>
                <a:effectLst/>
                <a:latin typeface="72Brand"/>
              </a:rPr>
              <a:t> </a:t>
            </a:r>
            <a:r>
              <a:rPr lang="en-US" b="0" i="0" dirty="0" err="1">
                <a:solidFill>
                  <a:srgbClr val="223548"/>
                </a:solidFill>
                <a:effectLst/>
                <a:latin typeface="72Brand"/>
              </a:rPr>
              <a:t>değişiyordu</a:t>
            </a:r>
            <a:r>
              <a:rPr lang="en-US" b="0" i="0" dirty="0">
                <a:solidFill>
                  <a:srgbClr val="223548"/>
                </a:solidFill>
                <a:effectLst/>
                <a:latin typeface="72Brand"/>
              </a:rPr>
              <a:t>. </a:t>
            </a:r>
          </a:p>
          <a:p>
            <a:r>
              <a:rPr lang="en-US" b="0" i="0" dirty="0">
                <a:solidFill>
                  <a:srgbClr val="223548"/>
                </a:solidFill>
                <a:effectLst/>
                <a:latin typeface="72Brand"/>
              </a:rPr>
              <a:t>Bombe </a:t>
            </a:r>
            <a:r>
              <a:rPr lang="en-US" b="0" i="0" dirty="0" err="1">
                <a:solidFill>
                  <a:srgbClr val="223548"/>
                </a:solidFill>
                <a:effectLst/>
                <a:latin typeface="72Brand"/>
              </a:rPr>
              <a:t>adında</a:t>
            </a:r>
            <a:r>
              <a:rPr lang="en-US" b="0" i="0" dirty="0">
                <a:solidFill>
                  <a:srgbClr val="223548"/>
                </a:solidFill>
                <a:effectLst/>
                <a:latin typeface="72Brand"/>
              </a:rPr>
              <a:t> </a:t>
            </a:r>
            <a:r>
              <a:rPr lang="en-US" b="0" i="0" dirty="0" err="1">
                <a:solidFill>
                  <a:srgbClr val="223548"/>
                </a:solidFill>
                <a:effectLst/>
                <a:latin typeface="72Brand"/>
              </a:rPr>
              <a:t>geliştirdiği</a:t>
            </a:r>
            <a:r>
              <a:rPr lang="en-US" b="0" i="0" dirty="0">
                <a:solidFill>
                  <a:srgbClr val="223548"/>
                </a:solidFill>
                <a:effectLst/>
                <a:latin typeface="72Brand"/>
              </a:rPr>
              <a:t> </a:t>
            </a:r>
            <a:r>
              <a:rPr lang="en-US" b="0" i="0" dirty="0" err="1">
                <a:solidFill>
                  <a:srgbClr val="223548"/>
                </a:solidFill>
                <a:effectLst/>
                <a:latin typeface="72Brand"/>
              </a:rPr>
              <a:t>cihazla</a:t>
            </a:r>
            <a:r>
              <a:rPr lang="en-US" b="0" i="0" dirty="0">
                <a:solidFill>
                  <a:srgbClr val="223548"/>
                </a:solidFill>
                <a:effectLst/>
                <a:latin typeface="72Brand"/>
              </a:rPr>
              <a:t> </a:t>
            </a:r>
            <a:r>
              <a:rPr lang="en-US" b="0" i="0" dirty="0" err="1">
                <a:solidFill>
                  <a:srgbClr val="223548"/>
                </a:solidFill>
                <a:effectLst/>
                <a:latin typeface="72Brand"/>
              </a:rPr>
              <a:t>şifreleri</a:t>
            </a:r>
            <a:r>
              <a:rPr lang="en-US" b="0" i="0" dirty="0">
                <a:solidFill>
                  <a:srgbClr val="223548"/>
                </a:solidFill>
                <a:effectLst/>
                <a:latin typeface="72Brand"/>
              </a:rPr>
              <a:t> </a:t>
            </a:r>
            <a:r>
              <a:rPr lang="en-US" b="0" i="0" dirty="0" err="1">
                <a:solidFill>
                  <a:srgbClr val="223548"/>
                </a:solidFill>
                <a:effectLst/>
                <a:latin typeface="72Brand"/>
              </a:rPr>
              <a:t>kırdı</a:t>
            </a:r>
            <a:r>
              <a:rPr lang="en-US" b="0" i="0" dirty="0">
                <a:solidFill>
                  <a:srgbClr val="223548"/>
                </a:solidFill>
                <a:effectLst/>
                <a:latin typeface="72Brand"/>
              </a:rPr>
              <a:t> ve </a:t>
            </a:r>
            <a:r>
              <a:rPr lang="en-US" b="0" i="0" dirty="0" err="1">
                <a:solidFill>
                  <a:srgbClr val="223548"/>
                </a:solidFill>
                <a:effectLst/>
                <a:latin typeface="72Brand"/>
              </a:rPr>
              <a:t>savaşın</a:t>
            </a:r>
            <a:r>
              <a:rPr lang="en-US" b="0" i="0" dirty="0">
                <a:solidFill>
                  <a:srgbClr val="223548"/>
                </a:solidFill>
                <a:effectLst/>
                <a:latin typeface="72Brand"/>
              </a:rPr>
              <a:t> </a:t>
            </a:r>
            <a:r>
              <a:rPr lang="en-US" b="0" i="0" dirty="0" err="1">
                <a:solidFill>
                  <a:srgbClr val="223548"/>
                </a:solidFill>
                <a:effectLst/>
                <a:latin typeface="72Brand"/>
              </a:rPr>
              <a:t>seyrini</a:t>
            </a:r>
            <a:r>
              <a:rPr lang="en-US" b="0" i="0" dirty="0">
                <a:solidFill>
                  <a:srgbClr val="223548"/>
                </a:solidFill>
                <a:effectLst/>
                <a:latin typeface="72Brand"/>
              </a:rPr>
              <a:t> </a:t>
            </a:r>
            <a:r>
              <a:rPr lang="en-US" b="0" i="0" dirty="0" err="1">
                <a:solidFill>
                  <a:srgbClr val="223548"/>
                </a:solidFill>
                <a:effectLst/>
                <a:latin typeface="72Brand"/>
              </a:rPr>
              <a:t>değiştirdi</a:t>
            </a:r>
            <a:r>
              <a:rPr lang="en-US" b="0" i="0" dirty="0">
                <a:solidFill>
                  <a:srgbClr val="223548"/>
                </a:solidFill>
                <a:effectLst/>
                <a:latin typeface="72Brand"/>
              </a:rPr>
              <a:t>.</a:t>
            </a:r>
          </a:p>
          <a:p>
            <a:endParaRPr lang="en-US" b="0" i="0" dirty="0">
              <a:solidFill>
                <a:srgbClr val="223548"/>
              </a:solidFill>
              <a:effectLst/>
              <a:latin typeface="72Brand"/>
            </a:endParaRPr>
          </a:p>
          <a:p>
            <a:endParaRPr lang="en-US" b="0" i="0" dirty="0">
              <a:solidFill>
                <a:srgbClr val="223548"/>
              </a:solidFill>
              <a:effectLst/>
              <a:latin typeface="72Brand"/>
            </a:endParaRPr>
          </a:p>
          <a:p>
            <a:endParaRPr lang="en-US" b="0" i="0" dirty="0">
              <a:solidFill>
                <a:srgbClr val="223548"/>
              </a:solidFill>
              <a:effectLst/>
              <a:latin typeface="72Brand"/>
            </a:endParaRPr>
          </a:p>
        </p:txBody>
      </p:sp>
      <p:sp>
        <p:nvSpPr>
          <p:cNvPr id="4" name="Slide Number Placeholder 3">
            <a:extLst>
              <a:ext uri="{FF2B5EF4-FFF2-40B4-BE49-F238E27FC236}">
                <a16:creationId xmlns:a16="http://schemas.microsoft.com/office/drawing/2014/main" id="{3CBD60FB-3C29-669F-01E6-56D20806031A}"/>
              </a:ext>
            </a:extLst>
          </p:cNvPr>
          <p:cNvSpPr>
            <a:spLocks noGrp="1"/>
          </p:cNvSpPr>
          <p:nvPr>
            <p:ph type="sldNum" sz="quarter" idx="5"/>
          </p:nvPr>
        </p:nvSpPr>
        <p:spPr/>
        <p:txBody>
          <a:bodyPr/>
          <a:lstStyle/>
          <a:p>
            <a:fld id="{93F7DAF2-D9FD-4201-8A83-D0347E71DEA5}" type="slidenum">
              <a:rPr lang="en-US" smtClean="0"/>
              <a:t>10</a:t>
            </a:fld>
            <a:endParaRPr lang="en-US"/>
          </a:p>
        </p:txBody>
      </p:sp>
    </p:spTree>
    <p:extLst>
      <p:ext uri="{BB962C8B-B14F-4D97-AF65-F5344CB8AC3E}">
        <p14:creationId xmlns:p14="http://schemas.microsoft.com/office/powerpoint/2010/main" val="3490761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F978-8F5D-42A7-86BF-A984953F5C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153519-725D-4962-B748-CC7552F838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EF7900-64FF-4805-A66E-0B884BCD43B0}"/>
              </a:ext>
            </a:extLst>
          </p:cNvPr>
          <p:cNvSpPr>
            <a:spLocks noGrp="1"/>
          </p:cNvSpPr>
          <p:nvPr>
            <p:ph type="dt" sz="half" idx="10"/>
          </p:nvPr>
        </p:nvSpPr>
        <p:spPr/>
        <p:txBody>
          <a:bodyPr/>
          <a:lstStyle/>
          <a:p>
            <a:fld id="{2A14C9FE-EBC3-45D3-899C-58AAF4F8AF71}" type="datetimeFigureOut">
              <a:rPr lang="en-US" smtClean="0"/>
              <a:t>2/7/2025</a:t>
            </a:fld>
            <a:endParaRPr lang="en-US"/>
          </a:p>
        </p:txBody>
      </p:sp>
      <p:sp>
        <p:nvSpPr>
          <p:cNvPr id="5" name="Footer Placeholder 4">
            <a:extLst>
              <a:ext uri="{FF2B5EF4-FFF2-40B4-BE49-F238E27FC236}">
                <a16:creationId xmlns:a16="http://schemas.microsoft.com/office/drawing/2014/main" id="{B86274FF-F87E-401D-829B-527D8BAB98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A199CA-B05B-47F7-A46C-3F7F0FB30B19}"/>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776425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F28CF-DF5D-471D-B0B9-89362618AE8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CB0F86-3012-4450-97B5-7E1D7ECAD6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7A2828-2930-40A7-AED2-72F6457D0588}"/>
              </a:ext>
            </a:extLst>
          </p:cNvPr>
          <p:cNvSpPr>
            <a:spLocks noGrp="1"/>
          </p:cNvSpPr>
          <p:nvPr>
            <p:ph type="dt" sz="half" idx="10"/>
          </p:nvPr>
        </p:nvSpPr>
        <p:spPr/>
        <p:txBody>
          <a:bodyPr/>
          <a:lstStyle/>
          <a:p>
            <a:fld id="{2A14C9FE-EBC3-45D3-899C-58AAF4F8AF71}" type="datetimeFigureOut">
              <a:rPr lang="en-US" smtClean="0"/>
              <a:t>2/7/2025</a:t>
            </a:fld>
            <a:endParaRPr lang="en-US"/>
          </a:p>
        </p:txBody>
      </p:sp>
      <p:sp>
        <p:nvSpPr>
          <p:cNvPr id="5" name="Footer Placeholder 4">
            <a:extLst>
              <a:ext uri="{FF2B5EF4-FFF2-40B4-BE49-F238E27FC236}">
                <a16:creationId xmlns:a16="http://schemas.microsoft.com/office/drawing/2014/main" id="{357A84D5-31FC-4926-B974-625D8C4DF7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93209B-0705-4ED8-A491-3D5D44CBB425}"/>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975609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D31CA8-EED4-4E1A-B8D5-0FBA7427464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E740CE-BBFA-4672-A07F-8EED901D5F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0BD506-02AC-45D8-92B7-72E22AFAFD90}"/>
              </a:ext>
            </a:extLst>
          </p:cNvPr>
          <p:cNvSpPr>
            <a:spLocks noGrp="1"/>
          </p:cNvSpPr>
          <p:nvPr>
            <p:ph type="dt" sz="half" idx="10"/>
          </p:nvPr>
        </p:nvSpPr>
        <p:spPr/>
        <p:txBody>
          <a:bodyPr/>
          <a:lstStyle/>
          <a:p>
            <a:fld id="{2A14C9FE-EBC3-45D3-899C-58AAF4F8AF71}" type="datetimeFigureOut">
              <a:rPr lang="en-US" smtClean="0"/>
              <a:t>2/7/2025</a:t>
            </a:fld>
            <a:endParaRPr lang="en-US"/>
          </a:p>
        </p:txBody>
      </p:sp>
      <p:sp>
        <p:nvSpPr>
          <p:cNvPr id="5" name="Footer Placeholder 4">
            <a:extLst>
              <a:ext uri="{FF2B5EF4-FFF2-40B4-BE49-F238E27FC236}">
                <a16:creationId xmlns:a16="http://schemas.microsoft.com/office/drawing/2014/main" id="{F2BA1C25-D938-4BD4-AFBA-B936058265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7FD12-3F16-4988-A6A5-340D2E3365DD}"/>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128283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8F685-4C02-43BB-81D2-04EAAD1B84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9307CA-BDB0-4F66-B7EA-15AC282965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797DE6-90DC-461E-BBC5-E13D53F4861F}"/>
              </a:ext>
            </a:extLst>
          </p:cNvPr>
          <p:cNvSpPr>
            <a:spLocks noGrp="1"/>
          </p:cNvSpPr>
          <p:nvPr>
            <p:ph type="dt" sz="half" idx="10"/>
          </p:nvPr>
        </p:nvSpPr>
        <p:spPr/>
        <p:txBody>
          <a:bodyPr/>
          <a:lstStyle/>
          <a:p>
            <a:fld id="{2A14C9FE-EBC3-45D3-899C-58AAF4F8AF71}" type="datetimeFigureOut">
              <a:rPr lang="en-US" smtClean="0"/>
              <a:t>2/7/2025</a:t>
            </a:fld>
            <a:endParaRPr lang="en-US"/>
          </a:p>
        </p:txBody>
      </p:sp>
      <p:sp>
        <p:nvSpPr>
          <p:cNvPr id="5" name="Footer Placeholder 4">
            <a:extLst>
              <a:ext uri="{FF2B5EF4-FFF2-40B4-BE49-F238E27FC236}">
                <a16:creationId xmlns:a16="http://schemas.microsoft.com/office/drawing/2014/main" id="{52179F46-5890-41BD-ACAD-F76D73A63C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839A23-24D1-4AE7-B7EA-4B624CC1212B}"/>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310242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74EF1-4C5E-4AEE-9A09-F8F867698C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B0EC00-4EF5-40FD-BE65-ED178D988E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6D0061-7235-4551-BDC1-1B52EE2DF582}"/>
              </a:ext>
            </a:extLst>
          </p:cNvPr>
          <p:cNvSpPr>
            <a:spLocks noGrp="1"/>
          </p:cNvSpPr>
          <p:nvPr>
            <p:ph type="dt" sz="half" idx="10"/>
          </p:nvPr>
        </p:nvSpPr>
        <p:spPr/>
        <p:txBody>
          <a:bodyPr/>
          <a:lstStyle/>
          <a:p>
            <a:fld id="{2A14C9FE-EBC3-45D3-899C-58AAF4F8AF71}" type="datetimeFigureOut">
              <a:rPr lang="en-US" smtClean="0"/>
              <a:t>2/7/2025</a:t>
            </a:fld>
            <a:endParaRPr lang="en-US"/>
          </a:p>
        </p:txBody>
      </p:sp>
      <p:sp>
        <p:nvSpPr>
          <p:cNvPr id="5" name="Footer Placeholder 4">
            <a:extLst>
              <a:ext uri="{FF2B5EF4-FFF2-40B4-BE49-F238E27FC236}">
                <a16:creationId xmlns:a16="http://schemas.microsoft.com/office/drawing/2014/main" id="{A93E4BB6-4393-45E5-A9AA-9B80E2EBD0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994CB6-B3F3-4DE1-A025-90F5E1DBF6DA}"/>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1395839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6F26-7C86-412B-BADB-DD2A6112EF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CEC9F5-F495-4BB6-8614-F278F69277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7F24DB-A85C-4539-91EF-5629F53843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433937-4109-4B2C-A286-F092762072B0}"/>
              </a:ext>
            </a:extLst>
          </p:cNvPr>
          <p:cNvSpPr>
            <a:spLocks noGrp="1"/>
          </p:cNvSpPr>
          <p:nvPr>
            <p:ph type="dt" sz="half" idx="10"/>
          </p:nvPr>
        </p:nvSpPr>
        <p:spPr/>
        <p:txBody>
          <a:bodyPr/>
          <a:lstStyle/>
          <a:p>
            <a:fld id="{2A14C9FE-EBC3-45D3-899C-58AAF4F8AF71}" type="datetimeFigureOut">
              <a:rPr lang="en-US" smtClean="0"/>
              <a:t>2/7/2025</a:t>
            </a:fld>
            <a:endParaRPr lang="en-US"/>
          </a:p>
        </p:txBody>
      </p:sp>
      <p:sp>
        <p:nvSpPr>
          <p:cNvPr id="6" name="Footer Placeholder 5">
            <a:extLst>
              <a:ext uri="{FF2B5EF4-FFF2-40B4-BE49-F238E27FC236}">
                <a16:creationId xmlns:a16="http://schemas.microsoft.com/office/drawing/2014/main" id="{8585F166-F3BE-4326-893D-A0B8DB7200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525932-0F9D-4378-96A1-2F322DB10A7F}"/>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696870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A36F7-094B-4EA4-AA03-A8D8E79C974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8238E7-9C70-4777-95AF-A5054F3ED8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2B6AAA-B98D-4372-A5A6-85FFC8DCC1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468441-FF50-42B6-BA69-C5C074CD47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AB23AB-9D34-431A-AB82-A534EFEA03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F8EFDC-928F-4FED-983C-7ABD436AF5AE}"/>
              </a:ext>
            </a:extLst>
          </p:cNvPr>
          <p:cNvSpPr>
            <a:spLocks noGrp="1"/>
          </p:cNvSpPr>
          <p:nvPr>
            <p:ph type="dt" sz="half" idx="10"/>
          </p:nvPr>
        </p:nvSpPr>
        <p:spPr/>
        <p:txBody>
          <a:bodyPr/>
          <a:lstStyle/>
          <a:p>
            <a:fld id="{2A14C9FE-EBC3-45D3-899C-58AAF4F8AF71}" type="datetimeFigureOut">
              <a:rPr lang="en-US" smtClean="0"/>
              <a:t>2/7/2025</a:t>
            </a:fld>
            <a:endParaRPr lang="en-US"/>
          </a:p>
        </p:txBody>
      </p:sp>
      <p:sp>
        <p:nvSpPr>
          <p:cNvPr id="8" name="Footer Placeholder 7">
            <a:extLst>
              <a:ext uri="{FF2B5EF4-FFF2-40B4-BE49-F238E27FC236}">
                <a16:creationId xmlns:a16="http://schemas.microsoft.com/office/drawing/2014/main" id="{7C16DEBE-584F-4E83-A7E8-A9C4C827A1D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F74D1E-6C1B-4FD2-9DF9-C84FB567CD20}"/>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127097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AF5C5-68CD-47D5-ABA6-CF1CBAADB0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2CDD38-7186-4E27-AFD9-1C0F0616EACD}"/>
              </a:ext>
            </a:extLst>
          </p:cNvPr>
          <p:cNvSpPr>
            <a:spLocks noGrp="1"/>
          </p:cNvSpPr>
          <p:nvPr>
            <p:ph type="dt" sz="half" idx="10"/>
          </p:nvPr>
        </p:nvSpPr>
        <p:spPr/>
        <p:txBody>
          <a:bodyPr/>
          <a:lstStyle/>
          <a:p>
            <a:fld id="{2A14C9FE-EBC3-45D3-899C-58AAF4F8AF71}" type="datetimeFigureOut">
              <a:rPr lang="en-US" smtClean="0"/>
              <a:t>2/7/2025</a:t>
            </a:fld>
            <a:endParaRPr lang="en-US"/>
          </a:p>
        </p:txBody>
      </p:sp>
      <p:sp>
        <p:nvSpPr>
          <p:cNvPr id="4" name="Footer Placeholder 3">
            <a:extLst>
              <a:ext uri="{FF2B5EF4-FFF2-40B4-BE49-F238E27FC236}">
                <a16:creationId xmlns:a16="http://schemas.microsoft.com/office/drawing/2014/main" id="{846E192C-EECF-41A8-BF78-3DD3C0C6C5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2CB1BDE-DF6D-4250-8119-E198BD689BE6}"/>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809036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4048DA-88F3-4AD4-9CD4-80F47F4653D0}"/>
              </a:ext>
            </a:extLst>
          </p:cNvPr>
          <p:cNvSpPr>
            <a:spLocks noGrp="1"/>
          </p:cNvSpPr>
          <p:nvPr>
            <p:ph type="dt" sz="half" idx="10"/>
          </p:nvPr>
        </p:nvSpPr>
        <p:spPr/>
        <p:txBody>
          <a:bodyPr/>
          <a:lstStyle/>
          <a:p>
            <a:fld id="{2A14C9FE-EBC3-45D3-899C-58AAF4F8AF71}" type="datetimeFigureOut">
              <a:rPr lang="en-US" smtClean="0"/>
              <a:t>2/7/2025</a:t>
            </a:fld>
            <a:endParaRPr lang="en-US"/>
          </a:p>
        </p:txBody>
      </p:sp>
      <p:sp>
        <p:nvSpPr>
          <p:cNvPr id="3" name="Footer Placeholder 2">
            <a:extLst>
              <a:ext uri="{FF2B5EF4-FFF2-40B4-BE49-F238E27FC236}">
                <a16:creationId xmlns:a16="http://schemas.microsoft.com/office/drawing/2014/main" id="{5FFB8407-9980-4383-B57D-46D0C96856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B7C318-3368-4DC6-ACC3-B854B81D2E9A}"/>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278890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B462D-08D1-4E08-BE8F-447596E335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54DD96E-5552-495D-93D2-4BB21BF846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CCFB3D-721C-482E-889F-D4404EC4F6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756F77-CBE7-472C-AB48-91F38E0E4AA9}"/>
              </a:ext>
            </a:extLst>
          </p:cNvPr>
          <p:cNvSpPr>
            <a:spLocks noGrp="1"/>
          </p:cNvSpPr>
          <p:nvPr>
            <p:ph type="dt" sz="half" idx="10"/>
          </p:nvPr>
        </p:nvSpPr>
        <p:spPr/>
        <p:txBody>
          <a:bodyPr/>
          <a:lstStyle/>
          <a:p>
            <a:fld id="{2A14C9FE-EBC3-45D3-899C-58AAF4F8AF71}" type="datetimeFigureOut">
              <a:rPr lang="en-US" smtClean="0"/>
              <a:t>2/7/2025</a:t>
            </a:fld>
            <a:endParaRPr lang="en-US"/>
          </a:p>
        </p:txBody>
      </p:sp>
      <p:sp>
        <p:nvSpPr>
          <p:cNvPr id="6" name="Footer Placeholder 5">
            <a:extLst>
              <a:ext uri="{FF2B5EF4-FFF2-40B4-BE49-F238E27FC236}">
                <a16:creationId xmlns:a16="http://schemas.microsoft.com/office/drawing/2014/main" id="{117A2AFC-52CD-43A3-B48D-2E9B690339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9CA501-F0AC-439F-A1FB-74B32179A300}"/>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1540961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DEA90-1B0A-4BD7-A46E-B3461480C0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B68767-CADA-45AA-8C12-B3DC060305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9FCA20-08E0-4AD3-A4C1-1FDCCEDE1F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5EF583-0181-4C09-8E86-D1CA02881900}"/>
              </a:ext>
            </a:extLst>
          </p:cNvPr>
          <p:cNvSpPr>
            <a:spLocks noGrp="1"/>
          </p:cNvSpPr>
          <p:nvPr>
            <p:ph type="dt" sz="half" idx="10"/>
          </p:nvPr>
        </p:nvSpPr>
        <p:spPr/>
        <p:txBody>
          <a:bodyPr/>
          <a:lstStyle/>
          <a:p>
            <a:fld id="{2A14C9FE-EBC3-45D3-899C-58AAF4F8AF71}" type="datetimeFigureOut">
              <a:rPr lang="en-US" smtClean="0"/>
              <a:t>2/7/2025</a:t>
            </a:fld>
            <a:endParaRPr lang="en-US"/>
          </a:p>
        </p:txBody>
      </p:sp>
      <p:sp>
        <p:nvSpPr>
          <p:cNvPr id="6" name="Footer Placeholder 5">
            <a:extLst>
              <a:ext uri="{FF2B5EF4-FFF2-40B4-BE49-F238E27FC236}">
                <a16:creationId xmlns:a16="http://schemas.microsoft.com/office/drawing/2014/main" id="{E77FCD57-1163-480A-97F0-EF7F72C2F0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FDDB04-0161-4707-8022-069021A13AD0}"/>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91209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B6C7DD-B260-4FD1-B687-D45B145F3D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7A82B9-9CE8-4741-BC26-CCA026F8B4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C83CE3-891B-4A19-8F63-BF6619393B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14C9FE-EBC3-45D3-899C-58AAF4F8AF71}" type="datetimeFigureOut">
              <a:rPr lang="en-US" smtClean="0"/>
              <a:t>2/7/2025</a:t>
            </a:fld>
            <a:endParaRPr lang="en-US"/>
          </a:p>
        </p:txBody>
      </p:sp>
      <p:sp>
        <p:nvSpPr>
          <p:cNvPr id="5" name="Footer Placeholder 4">
            <a:extLst>
              <a:ext uri="{FF2B5EF4-FFF2-40B4-BE49-F238E27FC236}">
                <a16:creationId xmlns:a16="http://schemas.microsoft.com/office/drawing/2014/main" id="{31056E26-9066-4488-A28A-8F836B2BF0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8CF0B28-2709-44D5-AC53-FCEB892109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92E18A-6FAA-451D-AEFD-41D3AA64B3F6}" type="slidenum">
              <a:rPr lang="en-US" smtClean="0"/>
              <a:t>‹#›</a:t>
            </a:fld>
            <a:endParaRPr lang="en-US"/>
          </a:p>
        </p:txBody>
      </p:sp>
    </p:spTree>
    <p:extLst>
      <p:ext uri="{BB962C8B-B14F-4D97-AF65-F5344CB8AC3E}">
        <p14:creationId xmlns:p14="http://schemas.microsoft.com/office/powerpoint/2010/main" val="17102302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0.jp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https://github.com/ebicoglu" TargetMode="External"/><Relationship Id="rId3" Type="http://schemas.openxmlformats.org/officeDocument/2006/relationships/image" Target="../media/image2.png"/><Relationship Id="rId7" Type="http://schemas.openxmlformats.org/officeDocument/2006/relationships/image" Target="../media/image57.sv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5DFBE-19DA-408D-84E6-F4043FC30BD3}"/>
              </a:ext>
            </a:extLst>
          </p:cNvPr>
          <p:cNvSpPr>
            <a:spLocks noGrp="1"/>
          </p:cNvSpPr>
          <p:nvPr>
            <p:ph type="ctrTitle"/>
          </p:nvPr>
        </p:nvSpPr>
        <p:spPr>
          <a:xfrm>
            <a:off x="0" y="0"/>
            <a:ext cx="12192000" cy="5191032"/>
          </a:xfrm>
        </p:spPr>
        <p:txBody>
          <a:bodyPr anchor="ctr">
            <a:normAutofit/>
          </a:bodyPr>
          <a:lstStyle/>
          <a:p>
            <a:r>
              <a:rPr lang="en-US" sz="8000" b="1" noProof="0" dirty="0">
                <a:latin typeface="Euclid Circular B" panose="020B0504000000000000" pitchFamily="34" charset="0"/>
                <a:ea typeface="Euclid Circular B" panose="020B0504000000000000" pitchFamily="34" charset="0"/>
              </a:rPr>
              <a:t>AI </a:t>
            </a:r>
            <a:r>
              <a:rPr lang="en-US" sz="7200" noProof="0" dirty="0">
                <a:latin typeface="Euclid Circular B Light" panose="020B0304000000000000" pitchFamily="34" charset="0"/>
                <a:ea typeface="Euclid Circular B Light" panose="020B0304000000000000" pitchFamily="34" charset="0"/>
              </a:rPr>
              <a:t>as a Simple</a:t>
            </a:r>
            <a:r>
              <a:rPr lang="en-US" sz="7200" noProof="0" dirty="0">
                <a:latin typeface="Euclid Circular B" panose="020B0504000000000000" pitchFamily="34" charset="0"/>
                <a:ea typeface="Euclid Circular B" panose="020B0504000000000000" pitchFamily="34" charset="0"/>
              </a:rPr>
              <a:t> </a:t>
            </a:r>
            <a:r>
              <a:rPr lang="en-US" sz="8000" b="1" noProof="0" dirty="0">
                <a:latin typeface="Euclid Circular B" panose="020B0504000000000000" pitchFamily="34" charset="0"/>
                <a:ea typeface="Euclid Circular B" panose="020B0504000000000000" pitchFamily="34" charset="0"/>
              </a:rPr>
              <a:t>Developer</a:t>
            </a:r>
          </a:p>
        </p:txBody>
      </p:sp>
      <p:grpSp>
        <p:nvGrpSpPr>
          <p:cNvPr id="8" name="Grup 8">
            <a:extLst>
              <a:ext uri="{FF2B5EF4-FFF2-40B4-BE49-F238E27FC236}">
                <a16:creationId xmlns:a16="http://schemas.microsoft.com/office/drawing/2014/main" id="{1497468A-6058-4CCA-A501-624BC3648B47}"/>
              </a:ext>
            </a:extLst>
          </p:cNvPr>
          <p:cNvGrpSpPr/>
          <p:nvPr/>
        </p:nvGrpSpPr>
        <p:grpSpPr>
          <a:xfrm>
            <a:off x="657360" y="5159722"/>
            <a:ext cx="4525887" cy="1254271"/>
            <a:chOff x="1139481" y="5385757"/>
            <a:chExt cx="4525887" cy="1254271"/>
          </a:xfrm>
        </p:grpSpPr>
        <p:pic>
          <p:nvPicPr>
            <p:cNvPr id="9" name="Resim 2">
              <a:extLst>
                <a:ext uri="{FF2B5EF4-FFF2-40B4-BE49-F238E27FC236}">
                  <a16:creationId xmlns:a16="http://schemas.microsoft.com/office/drawing/2014/main" id="{0F742E17-6DF0-4F44-8D1B-201E31CA60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9481" y="5417067"/>
              <a:ext cx="1215365" cy="1222961"/>
            </a:xfrm>
            <a:prstGeom prst="rect">
              <a:avLst/>
            </a:prstGeom>
          </p:spPr>
        </p:pic>
        <p:sp>
          <p:nvSpPr>
            <p:cNvPr id="10" name="Metin kutusu 3">
              <a:extLst>
                <a:ext uri="{FF2B5EF4-FFF2-40B4-BE49-F238E27FC236}">
                  <a16:creationId xmlns:a16="http://schemas.microsoft.com/office/drawing/2014/main" id="{2C320148-1120-4C8F-A97E-EE1366950430}"/>
                </a:ext>
              </a:extLst>
            </p:cNvPr>
            <p:cNvSpPr txBox="1"/>
            <p:nvPr/>
          </p:nvSpPr>
          <p:spPr>
            <a:xfrm>
              <a:off x="2413912" y="5385757"/>
              <a:ext cx="2731838" cy="954107"/>
            </a:xfrm>
            <a:prstGeom prst="rect">
              <a:avLst/>
            </a:prstGeom>
            <a:noFill/>
          </p:spPr>
          <p:txBody>
            <a:bodyPr wrap="none" rtlCol="0">
              <a:spAutoFit/>
            </a:bodyPr>
            <a:lstStyle/>
            <a:p>
              <a:r>
                <a:rPr lang="en-GB" sz="2800" dirty="0">
                  <a:solidFill>
                    <a:srgbClr val="292D33"/>
                  </a:solidFill>
                  <a:latin typeface="Poppins" panose="00000500000000000000" pitchFamily="2" charset="0"/>
                  <a:cs typeface="Poppins" panose="00000500000000000000" pitchFamily="2" charset="0"/>
                </a:rPr>
                <a:t>Alper Ebiçoğlu</a:t>
              </a:r>
            </a:p>
            <a:p>
              <a:endParaRPr lang="tr-TR" sz="2800" dirty="0">
                <a:solidFill>
                  <a:srgbClr val="292D33"/>
                </a:solidFill>
                <a:latin typeface="Poppins" panose="00000500000000000000" pitchFamily="2" charset="0"/>
                <a:cs typeface="Poppins" panose="00000500000000000000" pitchFamily="2" charset="0"/>
              </a:endParaRPr>
            </a:p>
          </p:txBody>
        </p:sp>
        <p:sp>
          <p:nvSpPr>
            <p:cNvPr id="11" name="Metin kutusu 5">
              <a:extLst>
                <a:ext uri="{FF2B5EF4-FFF2-40B4-BE49-F238E27FC236}">
                  <a16:creationId xmlns:a16="http://schemas.microsoft.com/office/drawing/2014/main" id="{7C42D4DE-D999-4CFC-ABE7-55B892C85999}"/>
                </a:ext>
              </a:extLst>
            </p:cNvPr>
            <p:cNvSpPr txBox="1"/>
            <p:nvPr/>
          </p:nvSpPr>
          <p:spPr>
            <a:xfrm>
              <a:off x="2354846" y="5993697"/>
              <a:ext cx="3310522" cy="646331"/>
            </a:xfrm>
            <a:prstGeom prst="rect">
              <a:avLst/>
            </a:prstGeom>
            <a:noFill/>
          </p:spPr>
          <p:txBody>
            <a:bodyPr wrap="none" rtlCol="0">
              <a:spAutoFit/>
            </a:bodyPr>
            <a:lstStyle/>
            <a:p>
              <a:r>
                <a:rPr lang="en-GB" b="1" dirty="0">
                  <a:solidFill>
                    <a:srgbClr val="5B636F"/>
                  </a:solidFill>
                  <a:latin typeface="Poppins" panose="00000500000000000000" pitchFamily="2" charset="0"/>
                  <a:cs typeface="Poppins" panose="00000500000000000000" pitchFamily="2" charset="0"/>
                </a:rPr>
                <a:t> Co-Founder</a:t>
              </a:r>
              <a:r>
                <a:rPr lang="en-GB" dirty="0">
                  <a:solidFill>
                    <a:srgbClr val="5B636F"/>
                  </a:solidFill>
                  <a:latin typeface="Poppins" panose="00000500000000000000" pitchFamily="2" charset="0"/>
                  <a:cs typeface="Poppins" panose="00000500000000000000" pitchFamily="2" charset="0"/>
                </a:rPr>
                <a:t> of </a:t>
              </a:r>
              <a:r>
                <a:rPr lang="en-GB" b="1" dirty="0">
                  <a:solidFill>
                    <a:srgbClr val="5B636F"/>
                  </a:solidFill>
                  <a:latin typeface="Poppins" panose="00000500000000000000" pitchFamily="2" charset="0"/>
                  <a:cs typeface="Poppins" panose="00000500000000000000" pitchFamily="2" charset="0"/>
                </a:rPr>
                <a:t>Volosoft</a:t>
              </a:r>
              <a:endParaRPr lang="en-GB" dirty="0">
                <a:solidFill>
                  <a:srgbClr val="5B636F"/>
                </a:solidFill>
                <a:latin typeface="Poppins" panose="00000500000000000000" pitchFamily="2" charset="0"/>
                <a:cs typeface="Poppins" panose="00000500000000000000" pitchFamily="2" charset="0"/>
              </a:endParaRPr>
            </a:p>
            <a:p>
              <a:r>
                <a:rPr lang="en-US" dirty="0">
                  <a:solidFill>
                    <a:srgbClr val="5B636F"/>
                  </a:solidFill>
                  <a:latin typeface="Poppins" panose="00000500000000000000"/>
                  <a:ea typeface="Euclid Circular B Light" panose="020B0304000000000000" pitchFamily="34" charset="0"/>
                </a:rPr>
                <a:t> twitter.com/</a:t>
              </a:r>
              <a:r>
                <a:rPr lang="en-US" b="1" dirty="0">
                  <a:solidFill>
                    <a:srgbClr val="5B636F"/>
                  </a:solidFill>
                  <a:latin typeface="Poppins" panose="00000500000000000000"/>
                  <a:ea typeface="Euclid Circular B Light" panose="020B0304000000000000" pitchFamily="34" charset="0"/>
                </a:rPr>
                <a:t>alperebicoglu</a:t>
              </a:r>
              <a:endParaRPr lang="tr-TR" dirty="0">
                <a:solidFill>
                  <a:srgbClr val="5B636F"/>
                </a:solidFill>
                <a:latin typeface="Poppins" panose="00000500000000000000" pitchFamily="2" charset="0"/>
                <a:cs typeface="Poppins" panose="00000500000000000000" pitchFamily="2" charset="0"/>
              </a:endParaRPr>
            </a:p>
          </p:txBody>
        </p:sp>
      </p:grpSp>
      <p:pic>
        <p:nvPicPr>
          <p:cNvPr id="3074" name="Picture 2" descr="Image">
            <a:extLst>
              <a:ext uri="{FF2B5EF4-FFF2-40B4-BE49-F238E27FC236}">
                <a16:creationId xmlns:a16="http://schemas.microsoft.com/office/drawing/2014/main" id="{33439A1D-C13D-2343-2700-5E6CC7A7746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7473" b="18311"/>
          <a:stretch/>
        </p:blipFill>
        <p:spPr bwMode="auto">
          <a:xfrm>
            <a:off x="9751417" y="5191032"/>
            <a:ext cx="1950725" cy="12526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5556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50F4D95-286B-BA33-5C99-8DAFE493BC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BD4FDC-2581-7565-EF42-E4EAF7E6E20E}"/>
              </a:ext>
            </a:extLst>
          </p:cNvPr>
          <p:cNvSpPr>
            <a:spLocks noGrp="1"/>
          </p:cNvSpPr>
          <p:nvPr>
            <p:ph type="title"/>
          </p:nvPr>
        </p:nvSpPr>
        <p:spPr>
          <a:xfrm>
            <a:off x="418484" y="276066"/>
            <a:ext cx="10515600" cy="684565"/>
          </a:xfrm>
        </p:spPr>
        <p:txBody>
          <a:bodyPr>
            <a:normAutofit fontScale="90000"/>
          </a:bodyPr>
          <a:lstStyle/>
          <a:p>
            <a:pPr marL="0" indent="0">
              <a:buNone/>
            </a:pPr>
            <a:r>
              <a:rPr lang="en-US" dirty="0">
                <a:latin typeface="Lexend"/>
              </a:rPr>
              <a:t>1956 — The Birth of </a:t>
            </a:r>
            <a:r>
              <a:rPr lang="en-US" b="1" dirty="0">
                <a:latin typeface="Lexend"/>
              </a:rPr>
              <a:t>Artificial Intelligence</a:t>
            </a:r>
            <a:endParaRPr lang="en-US" dirty="0">
              <a:latin typeface="Lexend"/>
            </a:endParaRPr>
          </a:p>
        </p:txBody>
      </p:sp>
      <p:grpSp>
        <p:nvGrpSpPr>
          <p:cNvPr id="6" name="Group 5">
            <a:extLst>
              <a:ext uri="{FF2B5EF4-FFF2-40B4-BE49-F238E27FC236}">
                <a16:creationId xmlns:a16="http://schemas.microsoft.com/office/drawing/2014/main" id="{CD999429-79BB-ADA6-B5B2-F9B040A65186}"/>
              </a:ext>
            </a:extLst>
          </p:cNvPr>
          <p:cNvGrpSpPr/>
          <p:nvPr/>
        </p:nvGrpSpPr>
        <p:grpSpPr>
          <a:xfrm>
            <a:off x="99319" y="1333072"/>
            <a:ext cx="8274121" cy="4654193"/>
            <a:chOff x="418484" y="1265370"/>
            <a:chExt cx="8274121" cy="4654193"/>
          </a:xfrm>
        </p:grpSpPr>
        <p:pic>
          <p:nvPicPr>
            <p:cNvPr id="4100" name="Picture 4">
              <a:extLst>
                <a:ext uri="{FF2B5EF4-FFF2-40B4-BE49-F238E27FC236}">
                  <a16:creationId xmlns:a16="http://schemas.microsoft.com/office/drawing/2014/main" id="{1D18A855-F879-AAAD-DA73-3ED8AAC300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484" y="1265370"/>
              <a:ext cx="8274121" cy="465419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C65BDB5-CF13-B3E2-F13F-5DA8B8D8A849}"/>
                </a:ext>
              </a:extLst>
            </p:cNvPr>
            <p:cNvSpPr txBox="1"/>
            <p:nvPr/>
          </p:nvSpPr>
          <p:spPr>
            <a:xfrm>
              <a:off x="511139" y="5407964"/>
              <a:ext cx="6097712" cy="369332"/>
            </a:xfrm>
            <a:prstGeom prst="rect">
              <a:avLst/>
            </a:prstGeom>
            <a:noFill/>
          </p:spPr>
          <p:txBody>
            <a:bodyPr wrap="square">
              <a:spAutoFit/>
            </a:bodyPr>
            <a:lstStyle/>
            <a:p>
              <a:r>
                <a:rPr lang="tr-TR" b="0" i="1" dirty="0">
                  <a:solidFill>
                    <a:schemeClr val="bg1"/>
                  </a:solidFill>
                  <a:effectLst/>
                  <a:latin typeface="72Brand"/>
                </a:rPr>
                <a:t>Alan Turing &amp; Turing Machin</a:t>
              </a:r>
              <a:r>
                <a:rPr lang="en-US" b="0" i="1" dirty="0">
                  <a:solidFill>
                    <a:schemeClr val="bg1"/>
                  </a:solidFill>
                  <a:effectLst/>
                  <a:latin typeface="72Brand"/>
                </a:rPr>
                <a:t>e</a:t>
              </a:r>
              <a:endParaRPr lang="tr-TR" dirty="0">
                <a:solidFill>
                  <a:schemeClr val="bg1"/>
                </a:solidFill>
              </a:endParaRPr>
            </a:p>
          </p:txBody>
        </p:sp>
      </p:grpSp>
      <p:pic>
        <p:nvPicPr>
          <p:cNvPr id="5122" name="Picture 2">
            <a:extLst>
              <a:ext uri="{FF2B5EF4-FFF2-40B4-BE49-F238E27FC236}">
                <a16:creationId xmlns:a16="http://schemas.microsoft.com/office/drawing/2014/main" id="{6EC6AF45-96E2-D82D-21F9-D8CF1BE43BA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55" r="2116"/>
          <a:stretch/>
        </p:blipFill>
        <p:spPr bwMode="auto">
          <a:xfrm>
            <a:off x="8075486" y="1333072"/>
            <a:ext cx="3996647" cy="468313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8749CF3-4C7D-BF4F-2B06-7709CA51D78C}"/>
              </a:ext>
            </a:extLst>
          </p:cNvPr>
          <p:cNvSpPr txBox="1"/>
          <p:nvPr/>
        </p:nvSpPr>
        <p:spPr>
          <a:xfrm>
            <a:off x="11060320" y="1404991"/>
            <a:ext cx="1525523" cy="369332"/>
          </a:xfrm>
          <a:prstGeom prst="rect">
            <a:avLst/>
          </a:prstGeom>
          <a:noFill/>
        </p:spPr>
        <p:txBody>
          <a:bodyPr wrap="square">
            <a:spAutoFit/>
          </a:bodyPr>
          <a:lstStyle/>
          <a:p>
            <a:r>
              <a:rPr lang="en-US" b="0" i="1" dirty="0">
                <a:effectLst/>
                <a:latin typeface="72Brand"/>
              </a:rPr>
              <a:t>Enigma</a:t>
            </a:r>
            <a:endParaRPr lang="tr-TR" dirty="0"/>
          </a:p>
        </p:txBody>
      </p:sp>
    </p:spTree>
    <p:extLst>
      <p:ext uri="{BB962C8B-B14F-4D97-AF65-F5344CB8AC3E}">
        <p14:creationId xmlns:p14="http://schemas.microsoft.com/office/powerpoint/2010/main" val="2565744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0547F2D-B30A-F19E-4645-B7532365E19C}"/>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C063ABB7-7730-CB8A-3B1D-50260D9FCF34}"/>
              </a:ext>
            </a:extLst>
          </p:cNvPr>
          <p:cNvPicPr>
            <a:picLocks noChangeAspect="1"/>
          </p:cNvPicPr>
          <p:nvPr/>
        </p:nvPicPr>
        <p:blipFill>
          <a:blip r:embed="rId3"/>
          <a:srcRect r="7222"/>
          <a:stretch/>
        </p:blipFill>
        <p:spPr>
          <a:xfrm>
            <a:off x="-1" y="0"/>
            <a:ext cx="12192001" cy="6858000"/>
          </a:xfrm>
          <a:prstGeom prst="rect">
            <a:avLst/>
          </a:prstGeom>
        </p:spPr>
      </p:pic>
    </p:spTree>
    <p:extLst>
      <p:ext uri="{BB962C8B-B14F-4D97-AF65-F5344CB8AC3E}">
        <p14:creationId xmlns:p14="http://schemas.microsoft.com/office/powerpoint/2010/main" val="1700464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19F0F5A-E2D0-DCD3-DB18-43FAAEF83E52}"/>
              </a:ext>
            </a:extLst>
          </p:cNvPr>
          <p:cNvPicPr>
            <a:picLocks noChangeAspect="1"/>
          </p:cNvPicPr>
          <p:nvPr/>
        </p:nvPicPr>
        <p:blipFill>
          <a:blip r:embed="rId3"/>
          <a:stretch>
            <a:fillRect/>
          </a:stretch>
        </p:blipFill>
        <p:spPr>
          <a:xfrm>
            <a:off x="342900" y="400050"/>
            <a:ext cx="11506200" cy="6057900"/>
          </a:xfrm>
          <a:prstGeom prst="rect">
            <a:avLst/>
          </a:prstGeom>
        </p:spPr>
      </p:pic>
    </p:spTree>
    <p:extLst>
      <p:ext uri="{BB962C8B-B14F-4D97-AF65-F5344CB8AC3E}">
        <p14:creationId xmlns:p14="http://schemas.microsoft.com/office/powerpoint/2010/main" val="2696814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D941AF6-44E2-F212-0C46-D81A13D00379}"/>
              </a:ext>
            </a:extLst>
          </p:cNvPr>
          <p:cNvPicPr>
            <a:picLocks noChangeAspect="1"/>
          </p:cNvPicPr>
          <p:nvPr/>
        </p:nvPicPr>
        <p:blipFill>
          <a:blip r:embed="rId3"/>
          <a:stretch>
            <a:fillRect/>
          </a:stretch>
        </p:blipFill>
        <p:spPr>
          <a:xfrm>
            <a:off x="0" y="201870"/>
            <a:ext cx="12192000" cy="6454259"/>
          </a:xfrm>
          <a:prstGeom prst="rect">
            <a:avLst/>
          </a:prstGeom>
        </p:spPr>
      </p:pic>
    </p:spTree>
    <p:extLst>
      <p:ext uri="{BB962C8B-B14F-4D97-AF65-F5344CB8AC3E}">
        <p14:creationId xmlns:p14="http://schemas.microsoft.com/office/powerpoint/2010/main" val="3124738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B693CB9-C60E-146F-E101-4132CEE08121}"/>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FFB060AE-2FB7-39A1-8D3A-A338D7580435}"/>
              </a:ext>
            </a:extLst>
          </p:cNvPr>
          <p:cNvSpPr txBox="1">
            <a:spLocks/>
          </p:cNvSpPr>
          <p:nvPr/>
        </p:nvSpPr>
        <p:spPr>
          <a:xfrm>
            <a:off x="260829" y="276066"/>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Lexend"/>
              </a:rPr>
              <a:t>Traditional SaaS</a:t>
            </a:r>
            <a:r>
              <a:rPr lang="en-US" dirty="0">
                <a:latin typeface="Lexend"/>
              </a:rPr>
              <a:t>: Expensive CRUD apps!</a:t>
            </a:r>
          </a:p>
        </p:txBody>
      </p:sp>
      <p:pic>
        <p:nvPicPr>
          <p:cNvPr id="6" name="Picture 5">
            <a:extLst>
              <a:ext uri="{FF2B5EF4-FFF2-40B4-BE49-F238E27FC236}">
                <a16:creationId xmlns:a16="http://schemas.microsoft.com/office/drawing/2014/main" id="{B0D417EB-50D8-628D-6D44-8A14555EC0C4}"/>
              </a:ext>
            </a:extLst>
          </p:cNvPr>
          <p:cNvPicPr>
            <a:picLocks noChangeAspect="1"/>
          </p:cNvPicPr>
          <p:nvPr/>
        </p:nvPicPr>
        <p:blipFill>
          <a:blip r:embed="rId3"/>
          <a:stretch>
            <a:fillRect/>
          </a:stretch>
        </p:blipFill>
        <p:spPr>
          <a:xfrm>
            <a:off x="352097" y="960631"/>
            <a:ext cx="7637401" cy="5356707"/>
          </a:xfrm>
          <a:prstGeom prst="rect">
            <a:avLst/>
          </a:prstGeom>
        </p:spPr>
      </p:pic>
      <p:pic>
        <p:nvPicPr>
          <p:cNvPr id="8" name="Picture 7">
            <a:extLst>
              <a:ext uri="{FF2B5EF4-FFF2-40B4-BE49-F238E27FC236}">
                <a16:creationId xmlns:a16="http://schemas.microsoft.com/office/drawing/2014/main" id="{6128759A-1DD8-24E2-3908-42C5FA5D0E7B}"/>
              </a:ext>
            </a:extLst>
          </p:cNvPr>
          <p:cNvPicPr>
            <a:picLocks noChangeAspect="1"/>
          </p:cNvPicPr>
          <p:nvPr/>
        </p:nvPicPr>
        <p:blipFill>
          <a:blip r:embed="rId4"/>
          <a:stretch>
            <a:fillRect/>
          </a:stretch>
        </p:blipFill>
        <p:spPr>
          <a:xfrm>
            <a:off x="8314500" y="2019734"/>
            <a:ext cx="3200400" cy="3238500"/>
          </a:xfrm>
          <a:prstGeom prst="rect">
            <a:avLst/>
          </a:prstGeom>
        </p:spPr>
      </p:pic>
    </p:spTree>
    <p:extLst>
      <p:ext uri="{BB962C8B-B14F-4D97-AF65-F5344CB8AC3E}">
        <p14:creationId xmlns:p14="http://schemas.microsoft.com/office/powerpoint/2010/main" val="836258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66AE1A1-C606-9060-C38B-BDB0CD91FD4F}"/>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CCC0E61E-731E-989F-2AAD-EB22A17F4013}"/>
              </a:ext>
            </a:extLst>
          </p:cNvPr>
          <p:cNvSpPr txBox="1">
            <a:spLocks/>
          </p:cNvSpPr>
          <p:nvPr/>
        </p:nvSpPr>
        <p:spPr>
          <a:xfrm>
            <a:off x="260829" y="276066"/>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Lexend"/>
              </a:rPr>
              <a:t>Traditional SaaS</a:t>
            </a:r>
            <a:r>
              <a:rPr lang="en-US">
                <a:latin typeface="Lexend"/>
              </a:rPr>
              <a:t>: Expensive CRUD apps!</a:t>
            </a:r>
            <a:endParaRPr lang="en-US" dirty="0">
              <a:latin typeface="Lexend"/>
            </a:endParaRPr>
          </a:p>
        </p:txBody>
      </p:sp>
      <p:pic>
        <p:nvPicPr>
          <p:cNvPr id="3" name="Picture 2">
            <a:extLst>
              <a:ext uri="{FF2B5EF4-FFF2-40B4-BE49-F238E27FC236}">
                <a16:creationId xmlns:a16="http://schemas.microsoft.com/office/drawing/2014/main" id="{777D186A-1DB6-64F4-8F67-E94AA80111F7}"/>
              </a:ext>
            </a:extLst>
          </p:cNvPr>
          <p:cNvPicPr>
            <a:picLocks noChangeAspect="1"/>
          </p:cNvPicPr>
          <p:nvPr/>
        </p:nvPicPr>
        <p:blipFill>
          <a:blip r:embed="rId3"/>
          <a:stretch>
            <a:fillRect/>
          </a:stretch>
        </p:blipFill>
        <p:spPr>
          <a:xfrm>
            <a:off x="457200" y="960631"/>
            <a:ext cx="5638800" cy="5695950"/>
          </a:xfrm>
          <a:prstGeom prst="rect">
            <a:avLst/>
          </a:prstGeom>
        </p:spPr>
      </p:pic>
      <p:pic>
        <p:nvPicPr>
          <p:cNvPr id="4" name="Picture 3">
            <a:extLst>
              <a:ext uri="{FF2B5EF4-FFF2-40B4-BE49-F238E27FC236}">
                <a16:creationId xmlns:a16="http://schemas.microsoft.com/office/drawing/2014/main" id="{7BF200C0-D4AC-4C16-842F-506BE9B43FAB}"/>
              </a:ext>
            </a:extLst>
          </p:cNvPr>
          <p:cNvPicPr>
            <a:picLocks noChangeAspect="1"/>
          </p:cNvPicPr>
          <p:nvPr/>
        </p:nvPicPr>
        <p:blipFill>
          <a:blip r:embed="rId4"/>
          <a:stretch>
            <a:fillRect/>
          </a:stretch>
        </p:blipFill>
        <p:spPr>
          <a:xfrm>
            <a:off x="7730038" y="1983205"/>
            <a:ext cx="3228975" cy="3276600"/>
          </a:xfrm>
          <a:prstGeom prst="rect">
            <a:avLst/>
          </a:prstGeom>
        </p:spPr>
      </p:pic>
    </p:spTree>
    <p:extLst>
      <p:ext uri="{BB962C8B-B14F-4D97-AF65-F5344CB8AC3E}">
        <p14:creationId xmlns:p14="http://schemas.microsoft.com/office/powerpoint/2010/main" val="1309570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4FDD1F3-2CAD-111A-731F-388E1A547EF5}"/>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9D10AECD-6C94-D54D-0C63-CD80A8E2AFFA}"/>
              </a:ext>
            </a:extLst>
          </p:cNvPr>
          <p:cNvSpPr txBox="1">
            <a:spLocks/>
          </p:cNvSpPr>
          <p:nvPr/>
        </p:nvSpPr>
        <p:spPr>
          <a:xfrm>
            <a:off x="260829" y="276066"/>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Lexend"/>
              </a:rPr>
              <a:t>Klarna</a:t>
            </a:r>
            <a:r>
              <a:rPr lang="en-US" dirty="0">
                <a:latin typeface="Lexend"/>
              </a:rPr>
              <a:t>: Stopped Salesforce and Workday</a:t>
            </a:r>
          </a:p>
        </p:txBody>
      </p:sp>
      <p:pic>
        <p:nvPicPr>
          <p:cNvPr id="4" name="Picture 3">
            <a:extLst>
              <a:ext uri="{FF2B5EF4-FFF2-40B4-BE49-F238E27FC236}">
                <a16:creationId xmlns:a16="http://schemas.microsoft.com/office/drawing/2014/main" id="{27EA25CE-2FAE-0A3C-8EB5-50EB55C79620}"/>
              </a:ext>
            </a:extLst>
          </p:cNvPr>
          <p:cNvPicPr>
            <a:picLocks noChangeAspect="1"/>
          </p:cNvPicPr>
          <p:nvPr/>
        </p:nvPicPr>
        <p:blipFill>
          <a:blip r:embed="rId3"/>
          <a:stretch>
            <a:fillRect/>
          </a:stretch>
        </p:blipFill>
        <p:spPr>
          <a:xfrm>
            <a:off x="352097" y="960631"/>
            <a:ext cx="8222737" cy="5540266"/>
          </a:xfrm>
          <a:prstGeom prst="rect">
            <a:avLst/>
          </a:prstGeom>
        </p:spPr>
      </p:pic>
      <p:pic>
        <p:nvPicPr>
          <p:cNvPr id="3" name="Picture 2">
            <a:extLst>
              <a:ext uri="{FF2B5EF4-FFF2-40B4-BE49-F238E27FC236}">
                <a16:creationId xmlns:a16="http://schemas.microsoft.com/office/drawing/2014/main" id="{BCF4351A-9892-4CC9-9D60-05048C7358C6}"/>
              </a:ext>
            </a:extLst>
          </p:cNvPr>
          <p:cNvPicPr>
            <a:picLocks noChangeAspect="1"/>
          </p:cNvPicPr>
          <p:nvPr/>
        </p:nvPicPr>
        <p:blipFill>
          <a:blip r:embed="rId4"/>
          <a:stretch>
            <a:fillRect/>
          </a:stretch>
        </p:blipFill>
        <p:spPr>
          <a:xfrm>
            <a:off x="8666102" y="1747837"/>
            <a:ext cx="3286125" cy="3362325"/>
          </a:xfrm>
          <a:prstGeom prst="rect">
            <a:avLst/>
          </a:prstGeom>
        </p:spPr>
      </p:pic>
    </p:spTree>
    <p:extLst>
      <p:ext uri="{BB962C8B-B14F-4D97-AF65-F5344CB8AC3E}">
        <p14:creationId xmlns:p14="http://schemas.microsoft.com/office/powerpoint/2010/main" val="3283453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41CBE3C-652F-D496-41B8-2A1779DCC9A8}"/>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CD1F1394-0C9D-49E7-A6EF-501ED8237B39}"/>
              </a:ext>
            </a:extLst>
          </p:cNvPr>
          <p:cNvPicPr>
            <a:picLocks noChangeAspect="1"/>
          </p:cNvPicPr>
          <p:nvPr/>
        </p:nvPicPr>
        <p:blipFill>
          <a:blip r:embed="rId3"/>
          <a:stretch>
            <a:fillRect/>
          </a:stretch>
        </p:blipFill>
        <p:spPr>
          <a:xfrm>
            <a:off x="227501" y="254977"/>
            <a:ext cx="10048875" cy="4800600"/>
          </a:xfrm>
          <a:prstGeom prst="rect">
            <a:avLst/>
          </a:prstGeom>
        </p:spPr>
      </p:pic>
      <p:pic>
        <p:nvPicPr>
          <p:cNvPr id="3" name="Picture 2">
            <a:extLst>
              <a:ext uri="{FF2B5EF4-FFF2-40B4-BE49-F238E27FC236}">
                <a16:creationId xmlns:a16="http://schemas.microsoft.com/office/drawing/2014/main" id="{3E344856-4EC8-41A4-81C5-7EE2039FFB50}"/>
              </a:ext>
            </a:extLst>
          </p:cNvPr>
          <p:cNvPicPr>
            <a:picLocks noChangeAspect="1"/>
          </p:cNvPicPr>
          <p:nvPr/>
        </p:nvPicPr>
        <p:blipFill>
          <a:blip r:embed="rId4"/>
          <a:stretch>
            <a:fillRect/>
          </a:stretch>
        </p:blipFill>
        <p:spPr>
          <a:xfrm>
            <a:off x="9085384" y="3751384"/>
            <a:ext cx="3106615" cy="3106615"/>
          </a:xfrm>
          <a:prstGeom prst="rect">
            <a:avLst/>
          </a:prstGeom>
        </p:spPr>
      </p:pic>
    </p:spTree>
    <p:extLst>
      <p:ext uri="{BB962C8B-B14F-4D97-AF65-F5344CB8AC3E}">
        <p14:creationId xmlns:p14="http://schemas.microsoft.com/office/powerpoint/2010/main" val="1822793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41667C4-FB69-02E1-0399-24379249F3D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9ACE67F-B5BD-AB3C-5D62-D0C928AB1BE6}"/>
              </a:ext>
            </a:extLst>
          </p:cNvPr>
          <p:cNvPicPr>
            <a:picLocks noChangeAspect="1"/>
          </p:cNvPicPr>
          <p:nvPr/>
        </p:nvPicPr>
        <p:blipFill>
          <a:blip r:embed="rId3"/>
          <a:srcRect r="6144"/>
          <a:stretch/>
        </p:blipFill>
        <p:spPr>
          <a:xfrm>
            <a:off x="3584028" y="459499"/>
            <a:ext cx="8412382" cy="61912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198BF2DB-1767-C1B0-7D0E-DE219A6F599F}"/>
              </a:ext>
            </a:extLst>
          </p:cNvPr>
          <p:cNvPicPr>
            <a:picLocks noChangeAspect="1"/>
          </p:cNvPicPr>
          <p:nvPr/>
        </p:nvPicPr>
        <p:blipFill>
          <a:blip r:embed="rId4"/>
          <a:stretch>
            <a:fillRect/>
          </a:stretch>
        </p:blipFill>
        <p:spPr>
          <a:xfrm>
            <a:off x="195590" y="207251"/>
            <a:ext cx="4533900" cy="26860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37FE03CE-C4A1-C1BB-E076-EC46925B7AF3}"/>
              </a:ext>
            </a:extLst>
          </p:cNvPr>
          <p:cNvPicPr>
            <a:picLocks noChangeAspect="1"/>
          </p:cNvPicPr>
          <p:nvPr/>
        </p:nvPicPr>
        <p:blipFill>
          <a:blip r:embed="rId5">
            <a:extLst>
              <a:ext uri="{28A0092B-C50C-407E-A947-70E740481C1C}">
                <a14:useLocalDpi xmlns:a14="http://schemas.microsoft.com/office/drawing/2010/main" val="0"/>
              </a:ext>
            </a:extLst>
          </a:blip>
          <a:srcRect b="47011"/>
          <a:stretch/>
        </p:blipFill>
        <p:spPr>
          <a:xfrm>
            <a:off x="195590" y="3016798"/>
            <a:ext cx="3163253" cy="36339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751989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518192D-41EE-4049-848C-DBC14F2CBA90}"/>
              </a:ext>
            </a:extLst>
          </p:cNvPr>
          <p:cNvSpPr txBox="1">
            <a:spLocks/>
          </p:cNvSpPr>
          <p:nvPr/>
        </p:nvSpPr>
        <p:spPr>
          <a:xfrm>
            <a:off x="1" y="1"/>
            <a:ext cx="12192000" cy="68737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tr-TR" sz="9800" dirty="0"/>
              <a:t>😕</a:t>
            </a:r>
            <a:endParaRPr lang="en-US" b="1" dirty="0">
              <a:solidFill>
                <a:srgbClr val="292D33"/>
              </a:solidFill>
              <a:latin typeface="Euclid Circular B" panose="020B0504000000000000" pitchFamily="34" charset="0"/>
            </a:endParaRPr>
          </a:p>
          <a:p>
            <a:pPr algn="ctr"/>
            <a:r>
              <a:rPr lang="en-US" sz="6600" dirty="0">
                <a:solidFill>
                  <a:srgbClr val="0070C0"/>
                </a:solidFill>
                <a:latin typeface="Euclid Circular B" panose="020B0504000000000000" pitchFamily="34" charset="0"/>
                <a:ea typeface="Euclid Circular B" panose="020B0504000000000000" pitchFamily="34" charset="0"/>
              </a:rPr>
              <a:t>Everyday</a:t>
            </a:r>
            <a:r>
              <a:rPr lang="en-US" sz="6600" b="1" dirty="0">
                <a:solidFill>
                  <a:srgbClr val="292D33"/>
                </a:solidFill>
                <a:latin typeface="Euclid Circular B" panose="020B0504000000000000" pitchFamily="34" charset="0"/>
                <a:ea typeface="Euclid Circular B" panose="020B0504000000000000" pitchFamily="34" charset="0"/>
              </a:rPr>
              <a:t> </a:t>
            </a:r>
          </a:p>
          <a:p>
            <a:pPr algn="ctr"/>
            <a:r>
              <a:rPr lang="en-US" sz="6200" dirty="0">
                <a:latin typeface="Euclid Circular B" panose="020B0504000000000000" pitchFamily="34" charset="0"/>
                <a:ea typeface="Euclid Circular B" panose="020B0504000000000000" pitchFamily="34" charset="0"/>
              </a:rPr>
              <a:t>a</a:t>
            </a:r>
            <a:r>
              <a:rPr lang="en-US" sz="6600" dirty="0">
                <a:solidFill>
                  <a:srgbClr val="0070C0"/>
                </a:solidFill>
                <a:latin typeface="Euclid Circular B" panose="020B0504000000000000" pitchFamily="34" charset="0"/>
                <a:ea typeface="Euclid Circular B" panose="020B0504000000000000" pitchFamily="34" charset="0"/>
              </a:rPr>
              <a:t> new AI tool</a:t>
            </a:r>
            <a:r>
              <a:rPr lang="en-US" sz="6600" dirty="0">
                <a:solidFill>
                  <a:srgbClr val="292D33"/>
                </a:solidFill>
                <a:latin typeface="Euclid Circular B" panose="020B0504000000000000" pitchFamily="34" charset="0"/>
                <a:ea typeface="Euclid Circular B" panose="020B0504000000000000" pitchFamily="34" charset="0"/>
              </a:rPr>
              <a:t> </a:t>
            </a:r>
            <a:r>
              <a:rPr lang="en-US" sz="6200" b="1" dirty="0">
                <a:latin typeface="Euclid Circular B" panose="020B0504000000000000" pitchFamily="34" charset="0"/>
                <a:ea typeface="Euclid Circular B" panose="020B0504000000000000" pitchFamily="34" charset="0"/>
              </a:rPr>
              <a:t>comes out</a:t>
            </a:r>
            <a:endParaRPr lang="en-US" sz="6600" b="1" dirty="0">
              <a:latin typeface="Euclid Circular B" panose="020B0504000000000000" pitchFamily="34" charset="0"/>
              <a:ea typeface="Euclid Circular B" panose="020B0504000000000000" pitchFamily="34" charset="0"/>
            </a:endParaRPr>
          </a:p>
          <a:p>
            <a:pPr algn="ctr"/>
            <a:r>
              <a:rPr lang="en-US" sz="6200" b="1" dirty="0">
                <a:solidFill>
                  <a:srgbClr val="292D33"/>
                </a:solidFill>
                <a:latin typeface="Euclid Circular B" panose="020B0504000000000000" pitchFamily="34" charset="0"/>
                <a:ea typeface="Euclid Circular B" panose="020B0504000000000000" pitchFamily="34" charset="0"/>
              </a:rPr>
              <a:t>I’m</a:t>
            </a:r>
            <a:r>
              <a:rPr lang="en-US" sz="6600" b="1" dirty="0">
                <a:solidFill>
                  <a:srgbClr val="292D33"/>
                </a:solidFill>
                <a:latin typeface="Euclid Circular B" panose="020B0504000000000000" pitchFamily="34" charset="0"/>
                <a:ea typeface="Euclid Circular B" panose="020B0504000000000000" pitchFamily="34" charset="0"/>
              </a:rPr>
              <a:t> </a:t>
            </a:r>
            <a:r>
              <a:rPr lang="en-US" sz="6600" dirty="0">
                <a:solidFill>
                  <a:srgbClr val="0070C0"/>
                </a:solidFill>
                <a:latin typeface="Euclid Circular B" panose="020B0504000000000000" pitchFamily="34" charset="0"/>
                <a:ea typeface="Euclid Circular B" panose="020B0504000000000000" pitchFamily="34" charset="0"/>
              </a:rPr>
              <a:t>confused</a:t>
            </a:r>
            <a:endParaRPr lang="en-US" sz="6600" dirty="0">
              <a:solidFill>
                <a:srgbClr val="292D33"/>
              </a:solidFill>
              <a:latin typeface="Euclid Circular B" panose="020B0504000000000000" pitchFamily="34" charset="0"/>
              <a:ea typeface="Euclid Circular B" panose="020B0504000000000000" pitchFamily="34" charset="0"/>
            </a:endParaRPr>
          </a:p>
          <a:p>
            <a:pPr algn="ctr"/>
            <a:r>
              <a:rPr lang="en-US" sz="6600" b="1" dirty="0">
                <a:solidFill>
                  <a:srgbClr val="292D33"/>
                </a:solidFill>
                <a:latin typeface="Euclid Circular B" panose="020B0504000000000000" pitchFamily="34" charset="0"/>
                <a:ea typeface="Euclid Circular B" panose="020B0504000000000000" pitchFamily="34" charset="0"/>
              </a:rPr>
              <a:t>I don't know where to start</a:t>
            </a:r>
            <a:endParaRPr lang="tr-TR" sz="3200" dirty="0"/>
          </a:p>
        </p:txBody>
      </p:sp>
    </p:spTree>
    <p:extLst>
      <p:ext uri="{BB962C8B-B14F-4D97-AF65-F5344CB8AC3E}">
        <p14:creationId xmlns:p14="http://schemas.microsoft.com/office/powerpoint/2010/main" val="3299051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847DE7F0-9CE8-4F48-9565-D8AF06AEB4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92"/>
          <a:stretch/>
        </p:blipFill>
        <p:spPr bwMode="auto">
          <a:xfrm>
            <a:off x="412208" y="286348"/>
            <a:ext cx="5606949" cy="5138524"/>
          </a:xfrm>
          <a:prstGeom prst="rect">
            <a:avLst/>
          </a:prstGeom>
          <a:noFill/>
          <a:extLst>
            <a:ext uri="{909E8E84-426E-40DD-AFC4-6F175D3DCCD1}">
              <a14:hiddenFill xmlns:a14="http://schemas.microsoft.com/office/drawing/2010/main">
                <a:solidFill>
                  <a:srgbClr val="FFFFFF"/>
                </a:solidFill>
              </a14:hiddenFill>
            </a:ext>
          </a:extLst>
        </p:spPr>
      </p:pic>
      <p:sp>
        <p:nvSpPr>
          <p:cNvPr id="55" name="Content Placeholder 2">
            <a:extLst>
              <a:ext uri="{FF2B5EF4-FFF2-40B4-BE49-F238E27FC236}">
                <a16:creationId xmlns:a16="http://schemas.microsoft.com/office/drawing/2014/main" id="{AFC2094C-C2BA-4958-9FF4-CAB6E820C6C2}"/>
              </a:ext>
            </a:extLst>
          </p:cNvPr>
          <p:cNvSpPr txBox="1">
            <a:spLocks/>
          </p:cNvSpPr>
          <p:nvPr/>
        </p:nvSpPr>
        <p:spPr>
          <a:xfrm>
            <a:off x="426558" y="4007010"/>
            <a:ext cx="5592599" cy="256464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dk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dk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dk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9pPr>
          </a:lstStyle>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1997 — Started with Intel i386 processor and Q-Basic</a:t>
            </a:r>
          </a:p>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2004 — First App on .NET Framework 1.0</a:t>
            </a:r>
          </a:p>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2006 — Software Engineering</a:t>
            </a:r>
          </a:p>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2010 — Master degree on MBA</a:t>
            </a:r>
          </a:p>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2017 — Co-Founder of Volosoft</a:t>
            </a:r>
          </a:p>
        </p:txBody>
      </p:sp>
      <p:pic>
        <p:nvPicPr>
          <p:cNvPr id="20" name="Picture 19">
            <a:extLst>
              <a:ext uri="{FF2B5EF4-FFF2-40B4-BE49-F238E27FC236}">
                <a16:creationId xmlns:a16="http://schemas.microsoft.com/office/drawing/2014/main" id="{3D499DBE-C4A3-475B-810A-DABCAC77A999}"/>
              </a:ext>
            </a:extLst>
          </p:cNvPr>
          <p:cNvPicPr>
            <a:picLocks noChangeAspect="1"/>
          </p:cNvPicPr>
          <p:nvPr/>
        </p:nvPicPr>
        <p:blipFill rotWithShape="1">
          <a:blip r:embed="rId4"/>
          <a:srcRect r="3885"/>
          <a:stretch/>
        </p:blipFill>
        <p:spPr>
          <a:xfrm>
            <a:off x="6047857" y="286348"/>
            <a:ext cx="5731935" cy="6285304"/>
          </a:xfrm>
          <a:prstGeom prst="rect">
            <a:avLst/>
          </a:prstGeom>
        </p:spPr>
      </p:pic>
      <p:sp>
        <p:nvSpPr>
          <p:cNvPr id="6" name="Arrow: Striped Right 5">
            <a:extLst>
              <a:ext uri="{FF2B5EF4-FFF2-40B4-BE49-F238E27FC236}">
                <a16:creationId xmlns:a16="http://schemas.microsoft.com/office/drawing/2014/main" id="{698F1186-2FAD-4CDF-B29A-B3345A71B62E}"/>
              </a:ext>
            </a:extLst>
          </p:cNvPr>
          <p:cNvSpPr/>
          <p:nvPr/>
        </p:nvSpPr>
        <p:spPr>
          <a:xfrm>
            <a:off x="5669760" y="4537495"/>
            <a:ext cx="702734" cy="68353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818FB23-5FA0-33CB-8BFE-D08F11456C68}"/>
              </a:ext>
            </a:extLst>
          </p:cNvPr>
          <p:cNvPicPr>
            <a:picLocks noChangeAspect="1"/>
          </p:cNvPicPr>
          <p:nvPr/>
        </p:nvPicPr>
        <p:blipFill>
          <a:blip r:embed="rId5"/>
          <a:stretch>
            <a:fillRect/>
          </a:stretch>
        </p:blipFill>
        <p:spPr>
          <a:xfrm>
            <a:off x="8025640" y="2106213"/>
            <a:ext cx="4237952" cy="311482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Arrow: Bent 4">
            <a:extLst>
              <a:ext uri="{FF2B5EF4-FFF2-40B4-BE49-F238E27FC236}">
                <a16:creationId xmlns:a16="http://schemas.microsoft.com/office/drawing/2014/main" id="{6C68C5F8-FAAA-4AC8-9D0C-E632CBDF2A47}"/>
              </a:ext>
            </a:extLst>
          </p:cNvPr>
          <p:cNvSpPr/>
          <p:nvPr/>
        </p:nvSpPr>
        <p:spPr>
          <a:xfrm rot="16200000" flipV="1">
            <a:off x="8638520" y="3611983"/>
            <a:ext cx="1856869" cy="3082628"/>
          </a:xfrm>
          <a:prstGeom prst="bentArrow">
            <a:avLst>
              <a:gd name="adj1" fmla="val 25000"/>
              <a:gd name="adj2" fmla="val 35451"/>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17924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23E7276-BB7D-FBAC-AD04-C87CE0D3BDD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C86FCD8-2C41-4A65-90A3-4B0408B9B6CE}"/>
              </a:ext>
            </a:extLst>
          </p:cNvPr>
          <p:cNvPicPr>
            <a:picLocks noChangeAspect="1"/>
          </p:cNvPicPr>
          <p:nvPr/>
        </p:nvPicPr>
        <p:blipFill>
          <a:blip r:embed="rId3"/>
          <a:stretch>
            <a:fillRect/>
          </a:stretch>
        </p:blipFill>
        <p:spPr>
          <a:xfrm>
            <a:off x="909637" y="847725"/>
            <a:ext cx="10372725" cy="5162550"/>
          </a:xfrm>
          <a:prstGeom prst="rect">
            <a:avLst/>
          </a:prstGeom>
        </p:spPr>
      </p:pic>
    </p:spTree>
    <p:extLst>
      <p:ext uri="{BB962C8B-B14F-4D97-AF65-F5344CB8AC3E}">
        <p14:creationId xmlns:p14="http://schemas.microsoft.com/office/powerpoint/2010/main" val="4173156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44B5A84-A7E9-42E1-FA83-5D0B92ABB77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13465E0-105F-6CBE-0055-28E4BBE7D4CA}"/>
              </a:ext>
            </a:extLst>
          </p:cNvPr>
          <p:cNvPicPr>
            <a:picLocks noChangeAspect="1"/>
          </p:cNvPicPr>
          <p:nvPr/>
        </p:nvPicPr>
        <p:blipFill>
          <a:blip r:embed="rId3"/>
          <a:stretch>
            <a:fillRect/>
          </a:stretch>
        </p:blipFill>
        <p:spPr>
          <a:xfrm>
            <a:off x="0" y="-147956"/>
            <a:ext cx="12192000" cy="7153912"/>
          </a:xfrm>
          <a:prstGeom prst="rect">
            <a:avLst/>
          </a:prstGeom>
        </p:spPr>
      </p:pic>
      <p:pic>
        <p:nvPicPr>
          <p:cNvPr id="6" name="Picture 4">
            <a:extLst>
              <a:ext uri="{FF2B5EF4-FFF2-40B4-BE49-F238E27FC236}">
                <a16:creationId xmlns:a16="http://schemas.microsoft.com/office/drawing/2014/main" id="{A6A84EB7-92A9-EB4D-92DD-122025932F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2655" y="811268"/>
            <a:ext cx="4906689" cy="57054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5150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am-i-behind-ai">
            <a:hlinkClick r:id="" action="ppaction://media"/>
            <a:extLst>
              <a:ext uri="{FF2B5EF4-FFF2-40B4-BE49-F238E27FC236}">
                <a16:creationId xmlns:a16="http://schemas.microsoft.com/office/drawing/2014/main" id="{6BEFA2A8-D63F-4062-8B5F-416EA715C3A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977439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8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3D0373F-6DE8-54A3-E23E-82077FDC1B9A}"/>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3F3C0427-875E-117B-743E-F11CA4F75693}"/>
              </a:ext>
            </a:extLst>
          </p:cNvPr>
          <p:cNvPicPr>
            <a:picLocks noChangeAspect="1"/>
          </p:cNvPicPr>
          <p:nvPr/>
        </p:nvPicPr>
        <p:blipFill>
          <a:blip r:embed="rId3"/>
          <a:stretch>
            <a:fillRect/>
          </a:stretch>
        </p:blipFill>
        <p:spPr>
          <a:xfrm>
            <a:off x="82795" y="226402"/>
            <a:ext cx="8915903" cy="63736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601E16E3-6CEB-4600-BB59-2FAED4BB575E}"/>
              </a:ext>
            </a:extLst>
          </p:cNvPr>
          <p:cNvPicPr>
            <a:picLocks noChangeAspect="1"/>
          </p:cNvPicPr>
          <p:nvPr/>
        </p:nvPicPr>
        <p:blipFill>
          <a:blip r:embed="rId4"/>
          <a:stretch>
            <a:fillRect/>
          </a:stretch>
        </p:blipFill>
        <p:spPr>
          <a:xfrm>
            <a:off x="9100562" y="1833562"/>
            <a:ext cx="3091438" cy="3054961"/>
          </a:xfrm>
          <a:prstGeom prst="rect">
            <a:avLst/>
          </a:prstGeom>
        </p:spPr>
      </p:pic>
    </p:spTree>
    <p:extLst>
      <p:ext uri="{BB962C8B-B14F-4D97-AF65-F5344CB8AC3E}">
        <p14:creationId xmlns:p14="http://schemas.microsoft.com/office/powerpoint/2010/main" val="1517160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6B71AF7-D19B-2D25-DAA4-C67475CC92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097D62-5B26-B577-DD24-7A59D6F66E2D}"/>
              </a:ext>
            </a:extLst>
          </p:cNvPr>
          <p:cNvSpPr>
            <a:spLocks noGrp="1"/>
          </p:cNvSpPr>
          <p:nvPr>
            <p:ph type="title"/>
          </p:nvPr>
        </p:nvSpPr>
        <p:spPr>
          <a:xfrm>
            <a:off x="0" y="1952091"/>
            <a:ext cx="12192000" cy="2835666"/>
          </a:xfrm>
        </p:spPr>
        <p:txBody>
          <a:bodyPr>
            <a:normAutofit/>
          </a:bodyPr>
          <a:lstStyle/>
          <a:p>
            <a:pPr algn="ctr"/>
            <a:r>
              <a:rPr lang="en-US" sz="6000" b="1" dirty="0">
                <a:latin typeface="Euclid Circular B" panose="020B0504000000000000" pitchFamily="34" charset="0"/>
                <a:ea typeface="Euclid Circular B" panose="020B0504000000000000" pitchFamily="34" charset="0"/>
              </a:rPr>
              <a:t>AI</a:t>
            </a:r>
            <a:r>
              <a:rPr lang="en-US" sz="6000" dirty="0">
                <a:latin typeface="Euclid Circular B" panose="020B0504000000000000" pitchFamily="34" charset="0"/>
                <a:ea typeface="Euclid Circular B" panose="020B0504000000000000" pitchFamily="34" charset="0"/>
              </a:rPr>
              <a:t> for </a:t>
            </a:r>
            <a:r>
              <a:rPr lang="en-US" sz="6000" b="1" dirty="0">
                <a:latin typeface="Euclid Circular B" panose="020B0504000000000000" pitchFamily="34" charset="0"/>
                <a:ea typeface="Euclid Circular B" panose="020B0504000000000000" pitchFamily="34" charset="0"/>
              </a:rPr>
              <a:t>Developers</a:t>
            </a:r>
            <a:endParaRPr lang="en-US" sz="6000" b="1" noProof="0"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2780236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8AAD136-3D6D-E02B-9262-B14A4CDE10C9}"/>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D28DCE2-B1B0-E9DA-D195-446C6CF3C982}"/>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
        <p:nvSpPr>
          <p:cNvPr id="2" name="Content Placeholder 2">
            <a:extLst>
              <a:ext uri="{FF2B5EF4-FFF2-40B4-BE49-F238E27FC236}">
                <a16:creationId xmlns:a16="http://schemas.microsoft.com/office/drawing/2014/main" id="{1CA8DDD8-17A2-4482-31D3-253CFC56C81A}"/>
              </a:ext>
            </a:extLst>
          </p:cNvPr>
          <p:cNvSpPr txBox="1">
            <a:spLocks/>
          </p:cNvSpPr>
          <p:nvPr/>
        </p:nvSpPr>
        <p:spPr>
          <a:xfrm>
            <a:off x="459827" y="184666"/>
            <a:ext cx="11272345" cy="65429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800" dirty="0">
                <a:latin typeface="Euclid Circular B" panose="020B0504000000000000"/>
                <a:ea typeface="Euclid Circular B" panose="020B0504000000000000" pitchFamily="34" charset="0"/>
              </a:rPr>
              <a:t>How </a:t>
            </a:r>
            <a:r>
              <a:rPr lang="en-US" sz="4800" b="1" dirty="0">
                <a:latin typeface="Euclid Circular B" panose="020B0504000000000000"/>
                <a:ea typeface="Euclid Circular B" panose="020B0504000000000000" pitchFamily="34" charset="0"/>
              </a:rPr>
              <a:t>Developers</a:t>
            </a:r>
            <a:r>
              <a:rPr lang="en-US" sz="4800" dirty="0">
                <a:latin typeface="Euclid Circular B" panose="020B0504000000000000"/>
                <a:ea typeface="Euclid Circular B" panose="020B0504000000000000" pitchFamily="34" charset="0"/>
              </a:rPr>
              <a:t> Can Use </a:t>
            </a:r>
            <a:r>
              <a:rPr lang="en-US" sz="4800" b="1" dirty="0">
                <a:latin typeface="Euclid Circular B" panose="020B0504000000000000"/>
                <a:ea typeface="Euclid Circular B" panose="020B0504000000000000" pitchFamily="34" charset="0"/>
              </a:rPr>
              <a:t>AI </a:t>
            </a:r>
            <a:r>
              <a:rPr lang="en-US" sz="4800" dirty="0">
                <a:latin typeface="Euclid Circular B" panose="020B0504000000000000"/>
                <a:ea typeface="Euclid Circular B" panose="020B0504000000000000" pitchFamily="34" charset="0"/>
              </a:rPr>
              <a:t>?</a:t>
            </a:r>
          </a:p>
        </p:txBody>
      </p:sp>
      <p:pic>
        <p:nvPicPr>
          <p:cNvPr id="8" name="Picture 7">
            <a:extLst>
              <a:ext uri="{FF2B5EF4-FFF2-40B4-BE49-F238E27FC236}">
                <a16:creationId xmlns:a16="http://schemas.microsoft.com/office/drawing/2014/main" id="{EAC29676-BD08-A8C6-68AC-915A93FBC2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008993"/>
            <a:ext cx="12192000" cy="5392873"/>
          </a:xfrm>
          <a:prstGeom prst="rect">
            <a:avLst/>
          </a:prstGeom>
        </p:spPr>
      </p:pic>
    </p:spTree>
    <p:extLst>
      <p:ext uri="{BB962C8B-B14F-4D97-AF65-F5344CB8AC3E}">
        <p14:creationId xmlns:p14="http://schemas.microsoft.com/office/powerpoint/2010/main" val="26418124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05E41FA4-3331-9FD1-EA66-500EB653DFDB}"/>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F755B2A-3457-60A7-49C0-C0B1362A757D}"/>
              </a:ext>
            </a:extLst>
          </p:cNvPr>
          <p:cNvSpPr>
            <a:spLocks noGrp="1"/>
          </p:cNvSpPr>
          <p:nvPr>
            <p:ph idx="1"/>
          </p:nvPr>
        </p:nvSpPr>
        <p:spPr>
          <a:xfrm>
            <a:off x="488731" y="622710"/>
            <a:ext cx="11272345" cy="654297"/>
          </a:xfrm>
        </p:spPr>
        <p:txBody>
          <a:bodyPr>
            <a:normAutofit fontScale="92500" lnSpcReduction="10000"/>
          </a:bodyPr>
          <a:lstStyle/>
          <a:p>
            <a:pPr marL="0" indent="0">
              <a:buNone/>
            </a:pPr>
            <a:r>
              <a:rPr lang="it-IT" sz="4800" b="1" dirty="0">
                <a:latin typeface="Euclid Circular B" panose="020B0504000000000000"/>
                <a:ea typeface="Euclid Circular B" panose="020B0504000000000000" pitchFamily="34" charset="0"/>
              </a:rPr>
              <a:t>AI</a:t>
            </a:r>
            <a:r>
              <a:rPr lang="it-IT" sz="4800" dirty="0">
                <a:latin typeface="Euclid Circular B" panose="020B0504000000000000"/>
                <a:ea typeface="Euclid Circular B" panose="020B0504000000000000" pitchFamily="34" charset="0"/>
              </a:rPr>
              <a:t> for </a:t>
            </a:r>
            <a:r>
              <a:rPr lang="it-IT" sz="4800" b="1" dirty="0">
                <a:latin typeface="Euclid Circular B" panose="020B0504000000000000"/>
                <a:ea typeface="Euclid Circular B" panose="020B0504000000000000" pitchFamily="34" charset="0"/>
              </a:rPr>
              <a:t>.NET Developers</a:t>
            </a:r>
            <a:endParaRPr lang="it-IT" sz="4800" dirty="0">
              <a:latin typeface="Euclid Circular B" panose="020B0504000000000000"/>
              <a:ea typeface="Euclid Circular B" panose="020B0504000000000000" pitchFamily="34" charset="0"/>
            </a:endParaRPr>
          </a:p>
        </p:txBody>
      </p:sp>
      <p:sp>
        <p:nvSpPr>
          <p:cNvPr id="7" name="TextBox 6">
            <a:extLst>
              <a:ext uri="{FF2B5EF4-FFF2-40B4-BE49-F238E27FC236}">
                <a16:creationId xmlns:a16="http://schemas.microsoft.com/office/drawing/2014/main" id="{7B398851-543E-7928-7CA4-A5FC602F5347}"/>
              </a:ext>
            </a:extLst>
          </p:cNvPr>
          <p:cNvSpPr txBox="1"/>
          <p:nvPr/>
        </p:nvSpPr>
        <p:spPr>
          <a:xfrm>
            <a:off x="1044464" y="2084466"/>
            <a:ext cx="6093372" cy="2123658"/>
          </a:xfrm>
          <a:prstGeom prst="rect">
            <a:avLst/>
          </a:prstGeom>
          <a:noFill/>
        </p:spPr>
        <p:txBody>
          <a:bodyPr wrap="square">
            <a:spAutoFit/>
          </a:bodyPr>
          <a:lstStyle/>
          <a:p>
            <a:pPr marL="285750" indent="-285750">
              <a:buFont typeface="Arial" panose="020B0604020202020204" pitchFamily="34" charset="0"/>
              <a:buChar char="•"/>
            </a:pPr>
            <a:r>
              <a:rPr lang="tr-TR" sz="4400" dirty="0"/>
              <a:t>ML.NET</a:t>
            </a:r>
          </a:p>
          <a:p>
            <a:pPr marL="285750" indent="-285750">
              <a:buFont typeface="Arial" panose="020B0604020202020204" pitchFamily="34" charset="0"/>
              <a:buChar char="•"/>
            </a:pPr>
            <a:r>
              <a:rPr lang="tr-TR" sz="4400" dirty="0"/>
              <a:t>OpenAI</a:t>
            </a:r>
          </a:p>
          <a:p>
            <a:pPr marL="285750" indent="-285750">
              <a:buFont typeface="Arial" panose="020B0604020202020204" pitchFamily="34" charset="0"/>
              <a:buChar char="•"/>
            </a:pPr>
            <a:r>
              <a:rPr lang="tr-TR" sz="4400" dirty="0"/>
              <a:t>Azure AI</a:t>
            </a:r>
          </a:p>
        </p:txBody>
      </p:sp>
    </p:spTree>
    <p:extLst>
      <p:ext uri="{BB962C8B-B14F-4D97-AF65-F5344CB8AC3E}">
        <p14:creationId xmlns:p14="http://schemas.microsoft.com/office/powerpoint/2010/main" val="26811969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7DBBD67-E744-5A1C-FBCC-092310C1DD86}"/>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70BCC289-6289-310A-B0A8-FFB2600C9E06}"/>
              </a:ext>
            </a:extLst>
          </p:cNvPr>
          <p:cNvSpPr>
            <a:spLocks noGrp="1"/>
          </p:cNvSpPr>
          <p:nvPr>
            <p:ph type="title"/>
          </p:nvPr>
        </p:nvSpPr>
        <p:spPr>
          <a:xfrm>
            <a:off x="332622" y="137830"/>
            <a:ext cx="10515600" cy="684565"/>
          </a:xfrm>
        </p:spPr>
        <p:txBody>
          <a:bodyPr>
            <a:normAutofit fontScale="90000"/>
          </a:bodyPr>
          <a:lstStyle/>
          <a:p>
            <a:r>
              <a:rPr lang="en-US" sz="4400" dirty="0">
                <a:latin typeface="Euclid Circular B" panose="020B0504000000000000" pitchFamily="34" charset="0"/>
                <a:ea typeface="Euclid Circular B" panose="020B0504000000000000" pitchFamily="34" charset="0"/>
              </a:rPr>
              <a:t>Live Coding: </a:t>
            </a:r>
            <a:r>
              <a:rPr lang="en-US" sz="4400" b="1" dirty="0">
                <a:latin typeface="Euclid Circular B" panose="020B0504000000000000" pitchFamily="34" charset="0"/>
                <a:ea typeface="Euclid Circular B" panose="020B0504000000000000" pitchFamily="34" charset="0"/>
              </a:rPr>
              <a:t>Photo Picker</a:t>
            </a:r>
            <a:endParaRPr lang="en-US" b="1" noProof="0" dirty="0">
              <a:solidFill>
                <a:srgbClr val="292D33"/>
              </a:solidFill>
              <a:latin typeface="Euclid Circular B" panose="020B0504000000000000" pitchFamily="34" charset="0"/>
              <a:ea typeface="Euclid Circular B" panose="020B0504000000000000" pitchFamily="34" charset="0"/>
            </a:endParaRPr>
          </a:p>
        </p:txBody>
      </p:sp>
      <p:sp>
        <p:nvSpPr>
          <p:cNvPr id="8" name="TextBox 7">
            <a:extLst>
              <a:ext uri="{FF2B5EF4-FFF2-40B4-BE49-F238E27FC236}">
                <a16:creationId xmlns:a16="http://schemas.microsoft.com/office/drawing/2014/main" id="{258030FC-E1D1-9B8B-A2AB-44EF9DC5B63F}"/>
              </a:ext>
            </a:extLst>
          </p:cNvPr>
          <p:cNvSpPr txBox="1"/>
          <p:nvPr/>
        </p:nvSpPr>
        <p:spPr>
          <a:xfrm>
            <a:off x="332622" y="1026304"/>
            <a:ext cx="7954735" cy="5693866"/>
          </a:xfrm>
          <a:prstGeom prst="rect">
            <a:avLst/>
          </a:prstGeom>
          <a:noFill/>
        </p:spPr>
        <p:txBody>
          <a:bodyPr wrap="square">
            <a:spAutoFit/>
          </a:bodyPr>
          <a:lstStyle/>
          <a:p>
            <a:r>
              <a:rPr lang="en-US" sz="2800" b="1" dirty="0">
                <a:latin typeface="Euclid Circular B" panose="020B0504000000000000"/>
              </a:rPr>
              <a:t>Goal</a:t>
            </a:r>
            <a:r>
              <a:rPr lang="en-US" sz="2800" dirty="0">
                <a:latin typeface="Euclid Circular B" panose="020B0504000000000000"/>
              </a:rPr>
              <a:t>: </a:t>
            </a:r>
          </a:p>
          <a:p>
            <a:r>
              <a:rPr lang="en-US" sz="2800" dirty="0">
                <a:latin typeface="Euclid Circular B" panose="020B0504000000000000"/>
              </a:rPr>
              <a:t>Build an AI powered .NET 9 console app.</a:t>
            </a:r>
            <a:br>
              <a:rPr lang="en-US" sz="2800" dirty="0">
                <a:latin typeface="Euclid Circular B" panose="020B0504000000000000"/>
              </a:rPr>
            </a:br>
            <a:r>
              <a:rPr lang="en-US" sz="2800" dirty="0">
                <a:latin typeface="Euclid Circular B" panose="020B0504000000000000"/>
              </a:rPr>
              <a:t>It’ll give image ratings for Instagram.</a:t>
            </a:r>
          </a:p>
          <a:p>
            <a:endParaRPr lang="en-US" sz="2800" b="1" dirty="0">
              <a:latin typeface="Euclid Circular B" panose="020B0504000000000000"/>
            </a:endParaRPr>
          </a:p>
          <a:p>
            <a:r>
              <a:rPr lang="en-US" sz="2800" b="1" dirty="0">
                <a:latin typeface="Euclid Circular B" panose="020B0504000000000000"/>
              </a:rPr>
              <a:t>Steps:</a:t>
            </a:r>
          </a:p>
          <a:p>
            <a:pPr marL="514350" indent="-514350">
              <a:buFont typeface="+mj-lt"/>
              <a:buAutoNum type="arabicPeriod"/>
            </a:pPr>
            <a:r>
              <a:rPr lang="en-US" sz="2800" dirty="0">
                <a:latin typeface="Euclid Circular B" panose="020B0504000000000000"/>
              </a:rPr>
              <a:t>Create a .NET console project</a:t>
            </a:r>
          </a:p>
          <a:p>
            <a:pPr marL="514350" indent="-514350">
              <a:buFont typeface="+mj-lt"/>
              <a:buAutoNum type="arabicPeriod"/>
            </a:pPr>
            <a:r>
              <a:rPr lang="en-US" sz="2800" dirty="0">
                <a:latin typeface="Euclid Circular B" panose="020B0504000000000000"/>
              </a:rPr>
              <a:t>Add .NET packages for AI</a:t>
            </a:r>
          </a:p>
          <a:p>
            <a:pPr marL="514350" indent="-514350">
              <a:buFont typeface="+mj-lt"/>
              <a:buAutoNum type="arabicPeriod"/>
            </a:pPr>
            <a:r>
              <a:rPr lang="en-US" sz="2800" dirty="0">
                <a:latin typeface="Euclid Circular B" panose="020B0504000000000000"/>
              </a:rPr>
              <a:t>Configure for OpenAI </a:t>
            </a:r>
          </a:p>
          <a:p>
            <a:pPr marL="514350" indent="-514350">
              <a:buFont typeface="+mj-lt"/>
              <a:buAutoNum type="arabicPeriod"/>
            </a:pPr>
            <a:r>
              <a:rPr lang="en-US" sz="2800" dirty="0">
                <a:latin typeface="Euclid Circular B" panose="020B0504000000000000"/>
              </a:rPr>
              <a:t>Find a good prompt</a:t>
            </a:r>
          </a:p>
          <a:p>
            <a:pPr marL="514350" indent="-514350">
              <a:buFont typeface="+mj-lt"/>
              <a:buAutoNum type="arabicPeriod"/>
            </a:pPr>
            <a:r>
              <a:rPr lang="en-US" sz="2800" dirty="0">
                <a:latin typeface="Euclid Circular B" panose="020B0504000000000000"/>
              </a:rPr>
              <a:t>Give a folder with images</a:t>
            </a:r>
          </a:p>
          <a:p>
            <a:pPr marL="514350" indent="-514350">
              <a:buFont typeface="+mj-lt"/>
              <a:buAutoNum type="arabicPeriod"/>
            </a:pPr>
            <a:r>
              <a:rPr lang="en-US" sz="2800" dirty="0">
                <a:latin typeface="Euclid Circular B" panose="020B0504000000000000"/>
              </a:rPr>
              <a:t>Ask AI to rate our photos </a:t>
            </a:r>
          </a:p>
          <a:p>
            <a:pPr marL="514350" indent="-514350">
              <a:buFont typeface="+mj-lt"/>
              <a:buAutoNum type="arabicPeriod"/>
            </a:pPr>
            <a:r>
              <a:rPr lang="en-US" sz="2800" dirty="0">
                <a:latin typeface="Euclid Circular B" panose="020B0504000000000000"/>
              </a:rPr>
              <a:t>Display the winner</a:t>
            </a:r>
          </a:p>
          <a:p>
            <a:pPr marL="514350" indent="-514350">
              <a:buFont typeface="+mj-lt"/>
              <a:buAutoNum type="arabicPeriod"/>
            </a:pPr>
            <a:r>
              <a:rPr lang="en-US" sz="2800" dirty="0">
                <a:latin typeface="Euclid Circular B" panose="020B0504000000000000"/>
              </a:rPr>
              <a:t>And switch to a local –offline– AI model</a:t>
            </a:r>
          </a:p>
        </p:txBody>
      </p:sp>
      <p:pic>
        <p:nvPicPr>
          <p:cNvPr id="3" name="Picture 2">
            <a:extLst>
              <a:ext uri="{FF2B5EF4-FFF2-40B4-BE49-F238E27FC236}">
                <a16:creationId xmlns:a16="http://schemas.microsoft.com/office/drawing/2014/main" id="{E3C61BF4-B136-4949-B2C3-AD8257DDEB3C}"/>
              </a:ext>
            </a:extLst>
          </p:cNvPr>
          <p:cNvPicPr>
            <a:picLocks noChangeAspect="1"/>
          </p:cNvPicPr>
          <p:nvPr/>
        </p:nvPicPr>
        <p:blipFill>
          <a:blip r:embed="rId3"/>
          <a:stretch>
            <a:fillRect/>
          </a:stretch>
        </p:blipFill>
        <p:spPr>
          <a:xfrm>
            <a:off x="8632371" y="1026304"/>
            <a:ext cx="3352855" cy="43260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36240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D3A42AF-B7DE-C213-3349-956FD7776D3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4AD7A24A-EAB0-FE5F-357C-790CA0F8716E}"/>
              </a:ext>
            </a:extLst>
          </p:cNvPr>
          <p:cNvPicPr>
            <a:picLocks noChangeAspect="1"/>
          </p:cNvPicPr>
          <p:nvPr/>
        </p:nvPicPr>
        <p:blipFill>
          <a:blip r:embed="rId3"/>
          <a:stretch>
            <a:fillRect/>
          </a:stretch>
        </p:blipFill>
        <p:spPr>
          <a:xfrm>
            <a:off x="397936" y="1186722"/>
            <a:ext cx="10153650" cy="1724025"/>
          </a:xfrm>
          <a:prstGeom prst="rect">
            <a:avLst/>
          </a:prstGeom>
        </p:spPr>
      </p:pic>
      <p:pic>
        <p:nvPicPr>
          <p:cNvPr id="3" name="Picture 2">
            <a:extLst>
              <a:ext uri="{FF2B5EF4-FFF2-40B4-BE49-F238E27FC236}">
                <a16:creationId xmlns:a16="http://schemas.microsoft.com/office/drawing/2014/main" id="{040E4CAC-2A74-D393-A52D-988190EC72B1}"/>
              </a:ext>
            </a:extLst>
          </p:cNvPr>
          <p:cNvPicPr>
            <a:picLocks noChangeAspect="1"/>
          </p:cNvPicPr>
          <p:nvPr/>
        </p:nvPicPr>
        <p:blipFill>
          <a:blip r:embed="rId4"/>
          <a:stretch>
            <a:fillRect/>
          </a:stretch>
        </p:blipFill>
        <p:spPr>
          <a:xfrm>
            <a:off x="397936" y="3492854"/>
            <a:ext cx="10123264" cy="2178424"/>
          </a:xfrm>
          <a:prstGeom prst="rect">
            <a:avLst/>
          </a:prstGeom>
        </p:spPr>
      </p:pic>
      <p:sp>
        <p:nvSpPr>
          <p:cNvPr id="4" name="Title 1">
            <a:extLst>
              <a:ext uri="{FF2B5EF4-FFF2-40B4-BE49-F238E27FC236}">
                <a16:creationId xmlns:a16="http://schemas.microsoft.com/office/drawing/2014/main" id="{C6DF94B6-8391-5E89-E647-6619EEDB2E6D}"/>
              </a:ext>
            </a:extLst>
          </p:cNvPr>
          <p:cNvSpPr>
            <a:spLocks noGrp="1"/>
          </p:cNvSpPr>
          <p:nvPr>
            <p:ph type="title"/>
          </p:nvPr>
        </p:nvSpPr>
        <p:spPr>
          <a:xfrm>
            <a:off x="397936" y="378807"/>
            <a:ext cx="10515600" cy="684565"/>
          </a:xfrm>
        </p:spPr>
        <p:txBody>
          <a:bodyPr>
            <a:normAutofit fontScale="90000"/>
          </a:bodyPr>
          <a:lstStyle/>
          <a:p>
            <a:r>
              <a:rPr lang="en-US" sz="4400" dirty="0">
                <a:latin typeface="Euclid Circular B" panose="020B0504000000000000" pitchFamily="34" charset="0"/>
                <a:ea typeface="Euclid Circular B" panose="020B0504000000000000" pitchFamily="34" charset="0"/>
              </a:rPr>
              <a:t>Download </a:t>
            </a:r>
            <a:r>
              <a:rPr lang="en-US" sz="4400" dirty="0" err="1">
                <a:latin typeface="Euclid Circular B" panose="020B0504000000000000" pitchFamily="34" charset="0"/>
                <a:ea typeface="Euclid Circular B" panose="020B0504000000000000" pitchFamily="34" charset="0"/>
              </a:rPr>
              <a:t>Ollama</a:t>
            </a:r>
            <a:endParaRPr lang="en-US" b="1" noProof="0"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18131131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A262148-AE72-A0E3-8B4A-847FCD8BF92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467EE26-1156-643A-092C-E60B3712FD02}"/>
              </a:ext>
            </a:extLst>
          </p:cNvPr>
          <p:cNvSpPr>
            <a:spLocks noGrp="1"/>
          </p:cNvSpPr>
          <p:nvPr>
            <p:ph type="title"/>
          </p:nvPr>
        </p:nvSpPr>
        <p:spPr>
          <a:xfrm>
            <a:off x="397936" y="378807"/>
            <a:ext cx="10515600" cy="684565"/>
          </a:xfrm>
        </p:spPr>
        <p:txBody>
          <a:bodyPr>
            <a:normAutofit fontScale="90000"/>
          </a:bodyPr>
          <a:lstStyle/>
          <a:p>
            <a:r>
              <a:rPr lang="en-US" sz="4400" dirty="0">
                <a:latin typeface="Euclid Circular B" panose="020B0504000000000000" pitchFamily="34" charset="0"/>
                <a:ea typeface="Euclid Circular B" panose="020B0504000000000000" pitchFamily="34" charset="0"/>
              </a:rPr>
              <a:t>Run </a:t>
            </a:r>
            <a:r>
              <a:rPr lang="en-US" sz="4400" dirty="0" err="1">
                <a:latin typeface="Euclid Circular B" panose="020B0504000000000000" pitchFamily="34" charset="0"/>
                <a:ea typeface="Euclid Circular B" panose="020B0504000000000000" pitchFamily="34" charset="0"/>
              </a:rPr>
              <a:t>Ollama</a:t>
            </a:r>
            <a:endParaRPr lang="en-US" b="1" noProof="0" dirty="0">
              <a:solidFill>
                <a:srgbClr val="292D33"/>
              </a:solidFill>
              <a:latin typeface="Euclid Circular B" panose="020B0504000000000000" pitchFamily="34" charset="0"/>
              <a:ea typeface="Euclid Circular B" panose="020B0504000000000000" pitchFamily="34" charset="0"/>
            </a:endParaRPr>
          </a:p>
        </p:txBody>
      </p:sp>
      <p:pic>
        <p:nvPicPr>
          <p:cNvPr id="5" name="Picture 4">
            <a:extLst>
              <a:ext uri="{FF2B5EF4-FFF2-40B4-BE49-F238E27FC236}">
                <a16:creationId xmlns:a16="http://schemas.microsoft.com/office/drawing/2014/main" id="{EBD75FFB-1B9E-EBBB-95DB-78678671E09D}"/>
              </a:ext>
            </a:extLst>
          </p:cNvPr>
          <p:cNvPicPr>
            <a:picLocks noChangeAspect="1"/>
          </p:cNvPicPr>
          <p:nvPr/>
        </p:nvPicPr>
        <p:blipFill>
          <a:blip r:embed="rId3"/>
          <a:stretch>
            <a:fillRect/>
          </a:stretch>
        </p:blipFill>
        <p:spPr>
          <a:xfrm>
            <a:off x="551323" y="1292937"/>
            <a:ext cx="11036332" cy="4973610"/>
          </a:xfrm>
          <a:prstGeom prst="rect">
            <a:avLst/>
          </a:prstGeom>
        </p:spPr>
      </p:pic>
    </p:spTree>
    <p:extLst>
      <p:ext uri="{BB962C8B-B14F-4D97-AF65-F5344CB8AC3E}">
        <p14:creationId xmlns:p14="http://schemas.microsoft.com/office/powerpoint/2010/main" val="4174893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0822127-80A7-D856-D4BA-5E99D922B442}"/>
              </a:ext>
            </a:extLst>
          </p:cNvPr>
          <p:cNvGrpSpPr/>
          <p:nvPr/>
        </p:nvGrpSpPr>
        <p:grpSpPr>
          <a:xfrm>
            <a:off x="6053788" y="553869"/>
            <a:ext cx="6138212" cy="5707730"/>
            <a:chOff x="5833658" y="810585"/>
            <a:chExt cx="6138212" cy="5707730"/>
          </a:xfrm>
        </p:grpSpPr>
        <p:grpSp>
          <p:nvGrpSpPr>
            <p:cNvPr id="62" name="Group 61">
              <a:extLst>
                <a:ext uri="{FF2B5EF4-FFF2-40B4-BE49-F238E27FC236}">
                  <a16:creationId xmlns:a16="http://schemas.microsoft.com/office/drawing/2014/main" id="{AEE4F53F-7FA1-4482-8677-5A91BBAFD3E5}"/>
                </a:ext>
              </a:extLst>
            </p:cNvPr>
            <p:cNvGrpSpPr/>
            <p:nvPr/>
          </p:nvGrpSpPr>
          <p:grpSpPr>
            <a:xfrm>
              <a:off x="5908002" y="5510315"/>
              <a:ext cx="6042936" cy="1008000"/>
              <a:chOff x="6518162" y="2268382"/>
              <a:chExt cx="6042936" cy="986602"/>
            </a:xfrm>
          </p:grpSpPr>
          <p:pic>
            <p:nvPicPr>
              <p:cNvPr id="61" name="Picture 60">
                <a:extLst>
                  <a:ext uri="{FF2B5EF4-FFF2-40B4-BE49-F238E27FC236}">
                    <a16:creationId xmlns:a16="http://schemas.microsoft.com/office/drawing/2014/main" id="{7B882E83-B009-4995-A503-5074F2254E7E}"/>
                  </a:ext>
                </a:extLst>
              </p:cNvPr>
              <p:cNvPicPr>
                <a:picLocks noChangeAspect="1"/>
              </p:cNvPicPr>
              <p:nvPr/>
            </p:nvPicPr>
            <p:blipFill>
              <a:blip r:embed="rId3"/>
              <a:stretch>
                <a:fillRect/>
              </a:stretch>
            </p:blipFill>
            <p:spPr>
              <a:xfrm>
                <a:off x="6518162" y="2268382"/>
                <a:ext cx="6042936" cy="986602"/>
              </a:xfrm>
              <a:prstGeom prst="rect">
                <a:avLst/>
              </a:prstGeom>
            </p:spPr>
          </p:pic>
          <p:sp>
            <p:nvSpPr>
              <p:cNvPr id="63" name="TextBox 62">
                <a:extLst>
                  <a:ext uri="{FF2B5EF4-FFF2-40B4-BE49-F238E27FC236}">
                    <a16:creationId xmlns:a16="http://schemas.microsoft.com/office/drawing/2014/main" id="{DD1E4158-CA8A-45D4-A014-4D9815481E55}"/>
                  </a:ext>
                </a:extLst>
              </p:cNvPr>
              <p:cNvSpPr txBox="1"/>
              <p:nvPr/>
            </p:nvSpPr>
            <p:spPr>
              <a:xfrm>
                <a:off x="6759707" y="2584174"/>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2018</a:t>
                </a:r>
                <a:endParaRPr lang="en-US" sz="2800" dirty="0"/>
              </a:p>
            </p:txBody>
          </p:sp>
        </p:grpSp>
        <p:grpSp>
          <p:nvGrpSpPr>
            <p:cNvPr id="58" name="Group 57">
              <a:extLst>
                <a:ext uri="{FF2B5EF4-FFF2-40B4-BE49-F238E27FC236}">
                  <a16:creationId xmlns:a16="http://schemas.microsoft.com/office/drawing/2014/main" id="{0B5A18A0-1707-4CD7-A261-3AA457B34E96}"/>
                </a:ext>
              </a:extLst>
            </p:cNvPr>
            <p:cNvGrpSpPr/>
            <p:nvPr/>
          </p:nvGrpSpPr>
          <p:grpSpPr>
            <a:xfrm>
              <a:off x="5962992" y="4818724"/>
              <a:ext cx="5932957" cy="1008000"/>
              <a:chOff x="6608642" y="1340899"/>
              <a:chExt cx="5932957" cy="1008000"/>
            </a:xfrm>
          </p:grpSpPr>
          <p:pic>
            <p:nvPicPr>
              <p:cNvPr id="57" name="Picture 56">
                <a:extLst>
                  <a:ext uri="{FF2B5EF4-FFF2-40B4-BE49-F238E27FC236}">
                    <a16:creationId xmlns:a16="http://schemas.microsoft.com/office/drawing/2014/main" id="{339B9593-6A1A-42C9-9B19-5D7C5B3C8CB1}"/>
                  </a:ext>
                </a:extLst>
              </p:cNvPr>
              <p:cNvPicPr>
                <a:picLocks noChangeAspect="1"/>
              </p:cNvPicPr>
              <p:nvPr/>
            </p:nvPicPr>
            <p:blipFill>
              <a:blip r:embed="rId4"/>
              <a:stretch>
                <a:fillRect/>
              </a:stretch>
            </p:blipFill>
            <p:spPr>
              <a:xfrm>
                <a:off x="6608642" y="1340899"/>
                <a:ext cx="5932957" cy="1008000"/>
              </a:xfrm>
              <a:prstGeom prst="rect">
                <a:avLst/>
              </a:prstGeom>
            </p:spPr>
          </p:pic>
          <p:sp>
            <p:nvSpPr>
              <p:cNvPr id="59" name="TextBox 58">
                <a:extLst>
                  <a:ext uri="{FF2B5EF4-FFF2-40B4-BE49-F238E27FC236}">
                    <a16:creationId xmlns:a16="http://schemas.microsoft.com/office/drawing/2014/main" id="{1B2D33A4-7A23-44C9-AB99-A958DC61D1C9}"/>
                  </a:ext>
                </a:extLst>
              </p:cNvPr>
              <p:cNvSpPr txBox="1"/>
              <p:nvPr/>
            </p:nvSpPr>
            <p:spPr>
              <a:xfrm>
                <a:off x="6809866" y="1656930"/>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2019</a:t>
                </a:r>
                <a:endParaRPr lang="en-US" sz="2800" dirty="0"/>
              </a:p>
            </p:txBody>
          </p:sp>
        </p:grpSp>
        <p:grpSp>
          <p:nvGrpSpPr>
            <p:cNvPr id="53" name="Group 52">
              <a:extLst>
                <a:ext uri="{FF2B5EF4-FFF2-40B4-BE49-F238E27FC236}">
                  <a16:creationId xmlns:a16="http://schemas.microsoft.com/office/drawing/2014/main" id="{378EFF4E-6F91-4E53-BA47-E790D03F9438}"/>
                </a:ext>
              </a:extLst>
            </p:cNvPr>
            <p:cNvGrpSpPr/>
            <p:nvPr/>
          </p:nvGrpSpPr>
          <p:grpSpPr>
            <a:xfrm>
              <a:off x="5861964" y="4002990"/>
              <a:ext cx="6109906" cy="1085474"/>
              <a:chOff x="5848530" y="5584718"/>
              <a:chExt cx="5982616" cy="1008000"/>
            </a:xfrm>
          </p:grpSpPr>
          <p:pic>
            <p:nvPicPr>
              <p:cNvPr id="37" name="Picture 36">
                <a:extLst>
                  <a:ext uri="{FF2B5EF4-FFF2-40B4-BE49-F238E27FC236}">
                    <a16:creationId xmlns:a16="http://schemas.microsoft.com/office/drawing/2014/main" id="{5DC9B090-A9AA-401D-8690-F1BCA80A9DCB}"/>
                  </a:ext>
                </a:extLst>
              </p:cNvPr>
              <p:cNvPicPr>
                <a:picLocks noChangeAspect="1"/>
              </p:cNvPicPr>
              <p:nvPr/>
            </p:nvPicPr>
            <p:blipFill>
              <a:blip r:embed="rId5"/>
              <a:stretch>
                <a:fillRect/>
              </a:stretch>
            </p:blipFill>
            <p:spPr>
              <a:xfrm>
                <a:off x="5848530" y="5584718"/>
                <a:ext cx="5982616" cy="1008000"/>
              </a:xfrm>
              <a:prstGeom prst="rect">
                <a:avLst/>
              </a:prstGeom>
            </p:spPr>
          </p:pic>
          <p:sp>
            <p:nvSpPr>
              <p:cNvPr id="31" name="TextBox 30">
                <a:extLst>
                  <a:ext uri="{FF2B5EF4-FFF2-40B4-BE49-F238E27FC236}">
                    <a16:creationId xmlns:a16="http://schemas.microsoft.com/office/drawing/2014/main" id="{A099FA66-7388-42F2-BBE8-E53BD58B63F8}"/>
                  </a:ext>
                </a:extLst>
              </p:cNvPr>
              <p:cNvSpPr txBox="1"/>
              <p:nvPr/>
            </p:nvSpPr>
            <p:spPr>
              <a:xfrm>
                <a:off x="6103011" y="5911427"/>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2020</a:t>
                </a:r>
                <a:endParaRPr lang="en-US" sz="3200" dirty="0"/>
              </a:p>
            </p:txBody>
          </p:sp>
        </p:grpSp>
        <p:grpSp>
          <p:nvGrpSpPr>
            <p:cNvPr id="52" name="Group 51">
              <a:extLst>
                <a:ext uri="{FF2B5EF4-FFF2-40B4-BE49-F238E27FC236}">
                  <a16:creationId xmlns:a16="http://schemas.microsoft.com/office/drawing/2014/main" id="{4A6A751A-43A2-4A94-8B66-28880F945386}"/>
                </a:ext>
              </a:extLst>
            </p:cNvPr>
            <p:cNvGrpSpPr/>
            <p:nvPr/>
          </p:nvGrpSpPr>
          <p:grpSpPr>
            <a:xfrm>
              <a:off x="5833658" y="3187547"/>
              <a:ext cx="6117283" cy="1034231"/>
              <a:chOff x="5894746" y="4387629"/>
              <a:chExt cx="5901678" cy="1008000"/>
            </a:xfrm>
          </p:grpSpPr>
          <p:pic>
            <p:nvPicPr>
              <p:cNvPr id="36" name="Picture 35">
                <a:extLst>
                  <a:ext uri="{FF2B5EF4-FFF2-40B4-BE49-F238E27FC236}">
                    <a16:creationId xmlns:a16="http://schemas.microsoft.com/office/drawing/2014/main" id="{3B436C1C-CCC1-4DC3-B774-6450A511AB5C}"/>
                  </a:ext>
                </a:extLst>
              </p:cNvPr>
              <p:cNvPicPr>
                <a:picLocks noChangeAspect="1"/>
              </p:cNvPicPr>
              <p:nvPr/>
            </p:nvPicPr>
            <p:blipFill>
              <a:blip r:embed="rId6"/>
              <a:stretch>
                <a:fillRect/>
              </a:stretch>
            </p:blipFill>
            <p:spPr>
              <a:xfrm>
                <a:off x="5894746" y="4387629"/>
                <a:ext cx="5901678" cy="1008000"/>
              </a:xfrm>
              <a:prstGeom prst="rect">
                <a:avLst/>
              </a:prstGeom>
            </p:spPr>
          </p:pic>
          <p:sp>
            <p:nvSpPr>
              <p:cNvPr id="45" name="TextBox 44">
                <a:extLst>
                  <a:ext uri="{FF2B5EF4-FFF2-40B4-BE49-F238E27FC236}">
                    <a16:creationId xmlns:a16="http://schemas.microsoft.com/office/drawing/2014/main" id="{0E1113D0-E5B5-4582-88B8-4E68C4BD1B6B}"/>
                  </a:ext>
                </a:extLst>
              </p:cNvPr>
              <p:cNvSpPr txBox="1"/>
              <p:nvPr/>
            </p:nvSpPr>
            <p:spPr>
              <a:xfrm>
                <a:off x="6137219" y="4709688"/>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2021</a:t>
                </a:r>
                <a:endParaRPr lang="en-US" sz="3200" dirty="0"/>
              </a:p>
            </p:txBody>
          </p:sp>
        </p:grpSp>
        <p:grpSp>
          <p:nvGrpSpPr>
            <p:cNvPr id="51" name="Group 50">
              <a:extLst>
                <a:ext uri="{FF2B5EF4-FFF2-40B4-BE49-F238E27FC236}">
                  <a16:creationId xmlns:a16="http://schemas.microsoft.com/office/drawing/2014/main" id="{266706E6-DC31-4CDF-9E7C-F76F053C4158}"/>
                </a:ext>
              </a:extLst>
            </p:cNvPr>
            <p:cNvGrpSpPr/>
            <p:nvPr/>
          </p:nvGrpSpPr>
          <p:grpSpPr>
            <a:xfrm>
              <a:off x="5891069" y="2398044"/>
              <a:ext cx="6042936" cy="1008000"/>
              <a:chOff x="5783244" y="3143140"/>
              <a:chExt cx="6042936" cy="1008000"/>
            </a:xfrm>
          </p:grpSpPr>
          <p:pic>
            <p:nvPicPr>
              <p:cNvPr id="35" name="Picture 34">
                <a:extLst>
                  <a:ext uri="{FF2B5EF4-FFF2-40B4-BE49-F238E27FC236}">
                    <a16:creationId xmlns:a16="http://schemas.microsoft.com/office/drawing/2014/main" id="{9FB962D3-6680-419F-86F9-A5747EE9419B}"/>
                  </a:ext>
                </a:extLst>
              </p:cNvPr>
              <p:cNvPicPr>
                <a:picLocks noChangeAspect="1"/>
              </p:cNvPicPr>
              <p:nvPr/>
            </p:nvPicPr>
            <p:blipFill rotWithShape="1">
              <a:blip r:embed="rId7"/>
              <a:srcRect r="2089"/>
              <a:stretch/>
            </p:blipFill>
            <p:spPr>
              <a:xfrm>
                <a:off x="5783244" y="3143140"/>
                <a:ext cx="6042936" cy="1008000"/>
              </a:xfrm>
              <a:prstGeom prst="rect">
                <a:avLst/>
              </a:prstGeom>
            </p:spPr>
          </p:pic>
          <p:sp>
            <p:nvSpPr>
              <p:cNvPr id="46" name="TextBox 45">
                <a:extLst>
                  <a:ext uri="{FF2B5EF4-FFF2-40B4-BE49-F238E27FC236}">
                    <a16:creationId xmlns:a16="http://schemas.microsoft.com/office/drawing/2014/main" id="{141AA47D-53BA-4186-9071-6B590F81DF48}"/>
                  </a:ext>
                </a:extLst>
              </p:cNvPr>
              <p:cNvSpPr txBox="1"/>
              <p:nvPr/>
            </p:nvSpPr>
            <p:spPr>
              <a:xfrm>
                <a:off x="6110497" y="3492783"/>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2022</a:t>
                </a:r>
                <a:endParaRPr lang="en-US" sz="3200" dirty="0"/>
              </a:p>
            </p:txBody>
          </p:sp>
        </p:grpSp>
        <p:grpSp>
          <p:nvGrpSpPr>
            <p:cNvPr id="50" name="Group 49">
              <a:extLst>
                <a:ext uri="{FF2B5EF4-FFF2-40B4-BE49-F238E27FC236}">
                  <a16:creationId xmlns:a16="http://schemas.microsoft.com/office/drawing/2014/main" id="{7C6B0121-7BC1-4F77-B172-6F4F39130C84}"/>
                </a:ext>
              </a:extLst>
            </p:cNvPr>
            <p:cNvGrpSpPr/>
            <p:nvPr/>
          </p:nvGrpSpPr>
          <p:grpSpPr>
            <a:xfrm>
              <a:off x="5874137" y="1634055"/>
              <a:ext cx="6042936" cy="1008000"/>
              <a:chOff x="5788210" y="1898652"/>
              <a:chExt cx="6042936" cy="1008000"/>
            </a:xfrm>
          </p:grpSpPr>
          <p:pic>
            <p:nvPicPr>
              <p:cNvPr id="38" name="Picture 37">
                <a:extLst>
                  <a:ext uri="{FF2B5EF4-FFF2-40B4-BE49-F238E27FC236}">
                    <a16:creationId xmlns:a16="http://schemas.microsoft.com/office/drawing/2014/main" id="{41110F4E-175C-4239-ADB9-B09765A2BEB8}"/>
                  </a:ext>
                </a:extLst>
              </p:cNvPr>
              <p:cNvPicPr>
                <a:picLocks noChangeAspect="1"/>
              </p:cNvPicPr>
              <p:nvPr/>
            </p:nvPicPr>
            <p:blipFill rotWithShape="1">
              <a:blip r:embed="rId8"/>
              <a:srcRect r="2011"/>
              <a:stretch/>
            </p:blipFill>
            <p:spPr>
              <a:xfrm>
                <a:off x="5788210" y="1898652"/>
                <a:ext cx="6042936" cy="1008000"/>
              </a:xfrm>
              <a:prstGeom prst="rect">
                <a:avLst/>
              </a:prstGeom>
            </p:spPr>
          </p:pic>
          <p:sp>
            <p:nvSpPr>
              <p:cNvPr id="47" name="TextBox 46">
                <a:extLst>
                  <a:ext uri="{FF2B5EF4-FFF2-40B4-BE49-F238E27FC236}">
                    <a16:creationId xmlns:a16="http://schemas.microsoft.com/office/drawing/2014/main" id="{9F8B1FAE-0BC7-42E0-9CD9-5D70C2A6BEDE}"/>
                  </a:ext>
                </a:extLst>
              </p:cNvPr>
              <p:cNvSpPr txBox="1"/>
              <p:nvPr/>
            </p:nvSpPr>
            <p:spPr>
              <a:xfrm>
                <a:off x="6149328" y="2254708"/>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2023</a:t>
                </a:r>
                <a:endParaRPr lang="en-US" sz="3200" dirty="0"/>
              </a:p>
            </p:txBody>
          </p:sp>
        </p:grpSp>
        <p:grpSp>
          <p:nvGrpSpPr>
            <p:cNvPr id="49" name="Group 48">
              <a:extLst>
                <a:ext uri="{FF2B5EF4-FFF2-40B4-BE49-F238E27FC236}">
                  <a16:creationId xmlns:a16="http://schemas.microsoft.com/office/drawing/2014/main" id="{2BCDAE76-7DC2-4E91-966B-A08C14E671D9}"/>
                </a:ext>
              </a:extLst>
            </p:cNvPr>
            <p:cNvGrpSpPr/>
            <p:nvPr/>
          </p:nvGrpSpPr>
          <p:grpSpPr>
            <a:xfrm>
              <a:off x="5874137" y="810585"/>
              <a:ext cx="5939256" cy="1008000"/>
              <a:chOff x="5891890" y="541446"/>
              <a:chExt cx="5939256" cy="1008000"/>
            </a:xfrm>
          </p:grpSpPr>
          <p:pic>
            <p:nvPicPr>
              <p:cNvPr id="34" name="Picture 33">
                <a:extLst>
                  <a:ext uri="{FF2B5EF4-FFF2-40B4-BE49-F238E27FC236}">
                    <a16:creationId xmlns:a16="http://schemas.microsoft.com/office/drawing/2014/main" id="{4F749658-C15D-4846-8FC3-1A16D30D3B4C}"/>
                  </a:ext>
                </a:extLst>
              </p:cNvPr>
              <p:cNvPicPr>
                <a:picLocks noChangeAspect="1"/>
              </p:cNvPicPr>
              <p:nvPr/>
            </p:nvPicPr>
            <p:blipFill rotWithShape="1">
              <a:blip r:embed="rId9"/>
              <a:srcRect r="2156"/>
              <a:stretch/>
            </p:blipFill>
            <p:spPr>
              <a:xfrm>
                <a:off x="5891890" y="541446"/>
                <a:ext cx="5939256" cy="1008000"/>
              </a:xfrm>
              <a:prstGeom prst="rect">
                <a:avLst/>
              </a:prstGeom>
            </p:spPr>
          </p:pic>
          <p:sp>
            <p:nvSpPr>
              <p:cNvPr id="48" name="TextBox 47">
                <a:extLst>
                  <a:ext uri="{FF2B5EF4-FFF2-40B4-BE49-F238E27FC236}">
                    <a16:creationId xmlns:a16="http://schemas.microsoft.com/office/drawing/2014/main" id="{EBFF8BF8-91DF-430D-9813-B6DC52B7AD87}"/>
                  </a:ext>
                </a:extLst>
              </p:cNvPr>
              <p:cNvSpPr txBox="1"/>
              <p:nvPr/>
            </p:nvSpPr>
            <p:spPr>
              <a:xfrm>
                <a:off x="6235036" y="840572"/>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2024</a:t>
                </a:r>
                <a:endParaRPr lang="en-US" sz="2800" dirty="0"/>
              </a:p>
            </p:txBody>
          </p:sp>
        </p:grpSp>
      </p:grpSp>
      <p:grpSp>
        <p:nvGrpSpPr>
          <p:cNvPr id="28" name="Group 27">
            <a:extLst>
              <a:ext uri="{FF2B5EF4-FFF2-40B4-BE49-F238E27FC236}">
                <a16:creationId xmlns:a16="http://schemas.microsoft.com/office/drawing/2014/main" id="{10FCD957-C221-EC92-189A-1DB50F03022F}"/>
              </a:ext>
            </a:extLst>
          </p:cNvPr>
          <p:cNvGrpSpPr/>
          <p:nvPr/>
        </p:nvGrpSpPr>
        <p:grpSpPr>
          <a:xfrm>
            <a:off x="127089" y="560309"/>
            <a:ext cx="5872049" cy="5737382"/>
            <a:chOff x="14002" y="568811"/>
            <a:chExt cx="5872049" cy="5737382"/>
          </a:xfrm>
        </p:grpSpPr>
        <p:pic>
          <p:nvPicPr>
            <p:cNvPr id="18" name="Picture 17">
              <a:extLst>
                <a:ext uri="{FF2B5EF4-FFF2-40B4-BE49-F238E27FC236}">
                  <a16:creationId xmlns:a16="http://schemas.microsoft.com/office/drawing/2014/main" id="{08252BD1-3236-91CE-2ADC-B13A0A292A2F}"/>
                </a:ext>
              </a:extLst>
            </p:cNvPr>
            <p:cNvPicPr>
              <a:picLocks noChangeAspect="1"/>
            </p:cNvPicPr>
            <p:nvPr/>
          </p:nvPicPr>
          <p:blipFill>
            <a:blip r:embed="rId10"/>
            <a:stretch>
              <a:fillRect/>
            </a:stretch>
          </p:blipFill>
          <p:spPr>
            <a:xfrm>
              <a:off x="18051" y="568811"/>
              <a:ext cx="5868000" cy="1932146"/>
            </a:xfrm>
            <a:prstGeom prst="rect">
              <a:avLst/>
            </a:prstGeom>
          </p:spPr>
        </p:pic>
        <p:pic>
          <p:nvPicPr>
            <p:cNvPr id="6" name="Picture 5">
              <a:extLst>
                <a:ext uri="{FF2B5EF4-FFF2-40B4-BE49-F238E27FC236}">
                  <a16:creationId xmlns:a16="http://schemas.microsoft.com/office/drawing/2014/main" id="{0E1C5289-F90C-F2C7-4DF0-FA06D2A54A54}"/>
                </a:ext>
              </a:extLst>
            </p:cNvPr>
            <p:cNvPicPr>
              <a:picLocks noChangeAspect="1"/>
            </p:cNvPicPr>
            <p:nvPr/>
          </p:nvPicPr>
          <p:blipFill>
            <a:blip r:embed="rId11"/>
            <a:srcRect b="15643"/>
            <a:stretch/>
          </p:blipFill>
          <p:spPr>
            <a:xfrm>
              <a:off x="14002" y="2454539"/>
              <a:ext cx="5868000" cy="3851654"/>
            </a:xfrm>
            <a:prstGeom prst="rect">
              <a:avLst/>
            </a:prstGeom>
          </p:spPr>
        </p:pic>
        <p:pic>
          <p:nvPicPr>
            <p:cNvPr id="26" name="Graphic 25">
              <a:extLst>
                <a:ext uri="{FF2B5EF4-FFF2-40B4-BE49-F238E27FC236}">
                  <a16:creationId xmlns:a16="http://schemas.microsoft.com/office/drawing/2014/main" id="{394DB0E8-AFE9-A110-F76C-9FA9AF805F7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111852" y="652058"/>
              <a:ext cx="1663324" cy="573078"/>
            </a:xfrm>
            <a:prstGeom prst="rect">
              <a:avLst/>
            </a:prstGeom>
          </p:spPr>
        </p:pic>
      </p:grpSp>
      <p:cxnSp>
        <p:nvCxnSpPr>
          <p:cNvPr id="30" name="Straight Connector 29">
            <a:extLst>
              <a:ext uri="{FF2B5EF4-FFF2-40B4-BE49-F238E27FC236}">
                <a16:creationId xmlns:a16="http://schemas.microsoft.com/office/drawing/2014/main" id="{BA7E2F62-4EAA-6EF8-224B-4FC350C04357}"/>
              </a:ext>
            </a:extLst>
          </p:cNvPr>
          <p:cNvCxnSpPr>
            <a:cxnSpLocks/>
          </p:cNvCxnSpPr>
          <p:nvPr/>
        </p:nvCxnSpPr>
        <p:spPr>
          <a:xfrm>
            <a:off x="6079667" y="0"/>
            <a:ext cx="0" cy="6858000"/>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89095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0C9E24B-B982-21EE-04FD-5B443F52964D}"/>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128392AB-1590-0775-8F1C-9A1126D7C0D5}"/>
              </a:ext>
            </a:extLst>
          </p:cNvPr>
          <p:cNvSpPr>
            <a:spLocks noGrp="1"/>
          </p:cNvSpPr>
          <p:nvPr>
            <p:ph type="title"/>
          </p:nvPr>
        </p:nvSpPr>
        <p:spPr>
          <a:xfrm>
            <a:off x="397936" y="378807"/>
            <a:ext cx="10515600" cy="684565"/>
          </a:xfrm>
        </p:spPr>
        <p:txBody>
          <a:bodyPr>
            <a:normAutofit fontScale="90000"/>
          </a:bodyPr>
          <a:lstStyle/>
          <a:p>
            <a:r>
              <a:rPr lang="en-US" b="1" dirty="0">
                <a:solidFill>
                  <a:srgbClr val="292D33"/>
                </a:solidFill>
                <a:latin typeface="Euclid Circular B" panose="020B0504000000000000" pitchFamily="34" charset="0"/>
                <a:ea typeface="Euclid Circular B" panose="020B0504000000000000" pitchFamily="34" charset="0"/>
              </a:rPr>
              <a:t>Reliable?</a:t>
            </a:r>
            <a:endParaRPr lang="en-US" b="1" noProof="0" dirty="0">
              <a:solidFill>
                <a:srgbClr val="292D33"/>
              </a:solidFill>
              <a:latin typeface="Euclid Circular B" panose="020B0504000000000000" pitchFamily="34" charset="0"/>
              <a:ea typeface="Euclid Circular B" panose="020B0504000000000000" pitchFamily="34" charset="0"/>
            </a:endParaRPr>
          </a:p>
        </p:txBody>
      </p:sp>
      <p:pic>
        <p:nvPicPr>
          <p:cNvPr id="3" name="Picture 2">
            <a:extLst>
              <a:ext uri="{FF2B5EF4-FFF2-40B4-BE49-F238E27FC236}">
                <a16:creationId xmlns:a16="http://schemas.microsoft.com/office/drawing/2014/main" id="{F651DAAC-8680-8C10-9148-46C2FB1BF1D4}"/>
              </a:ext>
            </a:extLst>
          </p:cNvPr>
          <p:cNvPicPr>
            <a:picLocks noChangeAspect="1"/>
          </p:cNvPicPr>
          <p:nvPr/>
        </p:nvPicPr>
        <p:blipFill>
          <a:blip r:embed="rId3"/>
          <a:stretch>
            <a:fillRect/>
          </a:stretch>
        </p:blipFill>
        <p:spPr>
          <a:xfrm>
            <a:off x="397936" y="1823873"/>
            <a:ext cx="11496050" cy="3899010"/>
          </a:xfrm>
          <a:prstGeom prst="rect">
            <a:avLst/>
          </a:prstGeom>
        </p:spPr>
      </p:pic>
      <p:sp>
        <p:nvSpPr>
          <p:cNvPr id="6" name="Oval 5">
            <a:extLst>
              <a:ext uri="{FF2B5EF4-FFF2-40B4-BE49-F238E27FC236}">
                <a16:creationId xmlns:a16="http://schemas.microsoft.com/office/drawing/2014/main" id="{63B33A8A-E7E4-AF69-1EED-56CF397CD232}"/>
              </a:ext>
            </a:extLst>
          </p:cNvPr>
          <p:cNvSpPr/>
          <p:nvPr/>
        </p:nvSpPr>
        <p:spPr>
          <a:xfrm>
            <a:off x="3595419" y="4394388"/>
            <a:ext cx="4681478" cy="1454618"/>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Tree>
    <p:extLst>
      <p:ext uri="{BB962C8B-B14F-4D97-AF65-F5344CB8AC3E}">
        <p14:creationId xmlns:p14="http://schemas.microsoft.com/office/powerpoint/2010/main" val="7815818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C1EB1E8-B9B1-EE9C-1814-E341C01F4FB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CAA00F78-4274-CD47-1210-6BB261C447BC}"/>
              </a:ext>
            </a:extLst>
          </p:cNvPr>
          <p:cNvPicPr>
            <a:picLocks noChangeAspect="1"/>
          </p:cNvPicPr>
          <p:nvPr/>
        </p:nvPicPr>
        <p:blipFill>
          <a:blip r:embed="rId3"/>
          <a:stretch>
            <a:fillRect/>
          </a:stretch>
        </p:blipFill>
        <p:spPr>
          <a:xfrm>
            <a:off x="2280744" y="31532"/>
            <a:ext cx="8146243" cy="6858000"/>
          </a:xfrm>
          <a:prstGeom prst="rect">
            <a:avLst/>
          </a:prstGeom>
        </p:spPr>
      </p:pic>
    </p:spTree>
    <p:extLst>
      <p:ext uri="{BB962C8B-B14F-4D97-AF65-F5344CB8AC3E}">
        <p14:creationId xmlns:p14="http://schemas.microsoft.com/office/powerpoint/2010/main" val="31778281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608454" y="1134276"/>
            <a:ext cx="6724947" cy="859171"/>
          </a:xfrm>
        </p:spPr>
        <p:txBody>
          <a:bodyPr>
            <a:normAutofit/>
          </a:bodyPr>
          <a:lstStyle/>
          <a:p>
            <a:r>
              <a:rPr lang="en-US" b="1" noProof="0" dirty="0">
                <a:solidFill>
                  <a:schemeClr val="accent1">
                    <a:lumMod val="60000"/>
                    <a:lumOff val="40000"/>
                  </a:schemeClr>
                </a:solidFill>
                <a:latin typeface="Euclid Circular B" panose="020B0504000000000000" pitchFamily="34" charset="0"/>
                <a:ea typeface="Euclid Circular B" panose="020B0504000000000000" pitchFamily="34" charset="0"/>
              </a:rPr>
              <a:t>Alper E</a:t>
            </a:r>
            <a:r>
              <a:rPr lang="en-US" b="1" dirty="0">
                <a:solidFill>
                  <a:schemeClr val="accent1">
                    <a:lumMod val="60000"/>
                    <a:lumOff val="40000"/>
                  </a:schemeClr>
                </a:solidFill>
                <a:latin typeface="Euclid Circular B" panose="020B0504000000000000" pitchFamily="34" charset="0"/>
                <a:ea typeface="Euclid Circular B" panose="020B0504000000000000" pitchFamily="34" charset="0"/>
              </a:rPr>
              <a:t>BİÇOĞLU</a:t>
            </a:r>
            <a:endParaRPr lang="en-US" b="1" noProof="0" dirty="0">
              <a:solidFill>
                <a:schemeClr val="accent1">
                  <a:lumMod val="60000"/>
                  <a:lumOff val="40000"/>
                </a:schemeClr>
              </a:solidFill>
              <a:latin typeface="Euclid Circular B" panose="020B0504000000000000" pitchFamily="34" charset="0"/>
              <a:ea typeface="Euclid Circular B" panose="020B0504000000000000" pitchFamily="34" charset="0"/>
            </a:endParaRPr>
          </a:p>
        </p:txBody>
      </p:sp>
      <p:grpSp>
        <p:nvGrpSpPr>
          <p:cNvPr id="7" name="Group 6">
            <a:extLst>
              <a:ext uri="{FF2B5EF4-FFF2-40B4-BE49-F238E27FC236}">
                <a16:creationId xmlns:a16="http://schemas.microsoft.com/office/drawing/2014/main" id="{7A69BCAD-C5A5-46C8-BDC6-CC420565D542}"/>
              </a:ext>
            </a:extLst>
          </p:cNvPr>
          <p:cNvGrpSpPr/>
          <p:nvPr/>
        </p:nvGrpSpPr>
        <p:grpSpPr>
          <a:xfrm>
            <a:off x="608454" y="3217210"/>
            <a:ext cx="6532687" cy="2093301"/>
            <a:chOff x="914956" y="1895258"/>
            <a:chExt cx="6086539" cy="2093301"/>
          </a:xfrm>
        </p:grpSpPr>
        <p:pic>
          <p:nvPicPr>
            <p:cNvPr id="8" name="Picture 7">
              <a:extLst>
                <a:ext uri="{FF2B5EF4-FFF2-40B4-BE49-F238E27FC236}">
                  <a16:creationId xmlns:a16="http://schemas.microsoft.com/office/drawing/2014/main" id="{D0AF95B2-1BBB-49D3-A13E-4D81427161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956" y="1895258"/>
              <a:ext cx="494580" cy="505504"/>
            </a:xfrm>
            <a:prstGeom prst="rect">
              <a:avLst/>
            </a:prstGeom>
          </p:spPr>
        </p:pic>
        <p:pic>
          <p:nvPicPr>
            <p:cNvPr id="10" name="Picture 9">
              <a:extLst>
                <a:ext uri="{FF2B5EF4-FFF2-40B4-BE49-F238E27FC236}">
                  <a16:creationId xmlns:a16="http://schemas.microsoft.com/office/drawing/2014/main" id="{0991DF49-CE2B-4781-B2EF-BE47D59321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956" y="2646474"/>
              <a:ext cx="540000" cy="540000"/>
            </a:xfrm>
            <a:prstGeom prst="rect">
              <a:avLst/>
            </a:prstGeom>
          </p:spPr>
        </p:pic>
        <p:pic>
          <p:nvPicPr>
            <p:cNvPr id="12" name="Graphic 11">
              <a:extLst>
                <a:ext uri="{FF2B5EF4-FFF2-40B4-BE49-F238E27FC236}">
                  <a16:creationId xmlns:a16="http://schemas.microsoft.com/office/drawing/2014/main" id="{2B5CCA68-2479-4648-B425-D36ADDD7D1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4956" y="3432186"/>
              <a:ext cx="540000" cy="540000"/>
            </a:xfrm>
            <a:prstGeom prst="rect">
              <a:avLst/>
            </a:prstGeom>
          </p:spPr>
        </p:pic>
        <p:sp>
          <p:nvSpPr>
            <p:cNvPr id="14" name="Content Placeholder 2">
              <a:extLst>
                <a:ext uri="{FF2B5EF4-FFF2-40B4-BE49-F238E27FC236}">
                  <a16:creationId xmlns:a16="http://schemas.microsoft.com/office/drawing/2014/main" id="{BF74FE8A-CDA9-42A3-A4F5-7B3EF584EEBA}"/>
                </a:ext>
              </a:extLst>
            </p:cNvPr>
            <p:cNvSpPr txBox="1">
              <a:spLocks/>
            </p:cNvSpPr>
            <p:nvPr/>
          </p:nvSpPr>
          <p:spPr>
            <a:xfrm>
              <a:off x="1512000" y="1924332"/>
              <a:ext cx="5489495" cy="540000"/>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uclid Circular B" panose="020B0504000000000000" pitchFamily="34" charset="0"/>
                  <a:ea typeface="Euclid Circular B" panose="020B0504000000000000" pitchFamily="34" charset="0"/>
                </a:rPr>
                <a:t>https://twitter.com/</a:t>
              </a:r>
              <a:r>
                <a:rPr lang="en-US" b="1" dirty="0">
                  <a:latin typeface="Euclid Circular B" panose="020B0504000000000000" pitchFamily="34" charset="0"/>
                  <a:ea typeface="Euclid Circular B" panose="020B0504000000000000" pitchFamily="34" charset="0"/>
                </a:rPr>
                <a:t>alperebicoglu</a:t>
              </a:r>
              <a:r>
                <a:rPr lang="en-US" dirty="0">
                  <a:latin typeface="Euclid Circular B" panose="020B0504000000000000" pitchFamily="34" charset="0"/>
                  <a:ea typeface="Euclid Circular B" panose="020B0504000000000000" pitchFamily="34" charset="0"/>
                </a:rPr>
                <a:t> </a:t>
              </a:r>
              <a:endParaRPr lang="en-US" dirty="0">
                <a:latin typeface="Euclid Circular B" panose="020B0504000000000000" pitchFamily="34" charset="0"/>
                <a:ea typeface="Euclid Circular B" panose="020B0504000000000000" pitchFamily="34" charset="0"/>
                <a:hlinkClick r:id="rId8">
                  <a:extLst>
                    <a:ext uri="{A12FA001-AC4F-418D-AE19-62706E023703}">
                      <ahyp:hlinkClr xmlns:ahyp="http://schemas.microsoft.com/office/drawing/2018/hyperlinkcolor" val="tx"/>
                    </a:ext>
                  </a:extLst>
                </a:hlinkClick>
              </a:endParaRPr>
            </a:p>
          </p:txBody>
        </p:sp>
        <p:sp>
          <p:nvSpPr>
            <p:cNvPr id="15" name="Content Placeholder 2">
              <a:extLst>
                <a:ext uri="{FF2B5EF4-FFF2-40B4-BE49-F238E27FC236}">
                  <a16:creationId xmlns:a16="http://schemas.microsoft.com/office/drawing/2014/main" id="{925506AB-57DF-4F76-B8D5-78F55AD5A404}"/>
                </a:ext>
              </a:extLst>
            </p:cNvPr>
            <p:cNvSpPr txBox="1">
              <a:spLocks/>
            </p:cNvSpPr>
            <p:nvPr/>
          </p:nvSpPr>
          <p:spPr>
            <a:xfrm>
              <a:off x="1512000" y="3448559"/>
              <a:ext cx="5489495" cy="540000"/>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uclid Circular B" panose="020B0504000000000000" pitchFamily="34" charset="0"/>
                  <a:ea typeface="Euclid Circular B" panose="020B0504000000000000" pitchFamily="34" charset="0"/>
                </a:rPr>
                <a:t>https://medium.com</a:t>
              </a:r>
              <a:r>
                <a:rPr lang="en-US" b="1" dirty="0">
                  <a:latin typeface="Euclid Circular B" panose="020B0504000000000000" pitchFamily="34" charset="0"/>
                  <a:ea typeface="Euclid Circular B" panose="020B0504000000000000" pitchFamily="34" charset="0"/>
                </a:rPr>
                <a:t>/@alperonline</a:t>
              </a:r>
            </a:p>
          </p:txBody>
        </p:sp>
        <p:sp>
          <p:nvSpPr>
            <p:cNvPr id="16" name="Content Placeholder 2">
              <a:extLst>
                <a:ext uri="{FF2B5EF4-FFF2-40B4-BE49-F238E27FC236}">
                  <a16:creationId xmlns:a16="http://schemas.microsoft.com/office/drawing/2014/main" id="{A45286BE-0897-42E1-8B75-D1CEFB43B1BD}"/>
                </a:ext>
              </a:extLst>
            </p:cNvPr>
            <p:cNvSpPr txBox="1">
              <a:spLocks/>
            </p:cNvSpPr>
            <p:nvPr/>
          </p:nvSpPr>
          <p:spPr>
            <a:xfrm>
              <a:off x="1512000" y="2694610"/>
              <a:ext cx="5489495" cy="5400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uclid Circular B" panose="020B0504000000000000" pitchFamily="34" charset="0"/>
                  <a:ea typeface="Euclid Circular B" panose="020B0504000000000000" pitchFamily="34" charset="0"/>
                </a:rPr>
                <a:t>https://github.com/</a:t>
              </a:r>
              <a:r>
                <a:rPr lang="en-US" b="1" dirty="0">
                  <a:latin typeface="Euclid Circular B" panose="020B0504000000000000" pitchFamily="34" charset="0"/>
                  <a:ea typeface="Euclid Circular B" panose="020B0504000000000000" pitchFamily="34" charset="0"/>
                </a:rPr>
                <a:t>ebicoglu</a:t>
              </a:r>
              <a:endParaRPr lang="en-US" b="1" dirty="0">
                <a:latin typeface="Euclid Circular B" panose="020B0504000000000000" pitchFamily="34" charset="0"/>
                <a:ea typeface="Euclid Circular B" panose="020B0504000000000000" pitchFamily="34" charset="0"/>
                <a:hlinkClick r:id="rId8">
                  <a:extLst>
                    <a:ext uri="{A12FA001-AC4F-418D-AE19-62706E023703}">
                      <ahyp:hlinkClr xmlns:ahyp="http://schemas.microsoft.com/office/drawing/2018/hyperlinkcolor" val="tx"/>
                    </a:ext>
                  </a:extLst>
                </a:hlinkClick>
              </a:endParaRPr>
            </a:p>
          </p:txBody>
        </p:sp>
      </p:grpSp>
      <p:pic>
        <p:nvPicPr>
          <p:cNvPr id="5" name="Picture 4">
            <a:extLst>
              <a:ext uri="{FF2B5EF4-FFF2-40B4-BE49-F238E27FC236}">
                <a16:creationId xmlns:a16="http://schemas.microsoft.com/office/drawing/2014/main" id="{0223EC92-B140-3508-24D1-A178E6DD0B89}"/>
              </a:ext>
            </a:extLst>
          </p:cNvPr>
          <p:cNvPicPr>
            <a:picLocks noChangeAspect="1"/>
          </p:cNvPicPr>
          <p:nvPr/>
        </p:nvPicPr>
        <p:blipFill>
          <a:blip r:embed="rId9"/>
          <a:stretch>
            <a:fillRect/>
          </a:stretch>
        </p:blipFill>
        <p:spPr>
          <a:xfrm>
            <a:off x="8059296" y="2525549"/>
            <a:ext cx="3524250" cy="3476625"/>
          </a:xfrm>
          <a:prstGeom prst="rect">
            <a:avLst/>
          </a:prstGeom>
          <a:ln>
            <a:noFill/>
          </a:ln>
          <a:effectLst>
            <a:outerShdw blurRad="190500" algn="tl" rotWithShape="0">
              <a:srgbClr val="000000">
                <a:alpha val="70000"/>
              </a:srgbClr>
            </a:outerShdw>
          </a:effectLst>
        </p:spPr>
      </p:pic>
      <p:sp>
        <p:nvSpPr>
          <p:cNvPr id="11" name="Content Placeholder 2">
            <a:extLst>
              <a:ext uri="{FF2B5EF4-FFF2-40B4-BE49-F238E27FC236}">
                <a16:creationId xmlns:a16="http://schemas.microsoft.com/office/drawing/2014/main" id="{D62E12C9-4C6A-B9E2-1168-2CA90B344762}"/>
              </a:ext>
            </a:extLst>
          </p:cNvPr>
          <p:cNvSpPr txBox="1">
            <a:spLocks/>
          </p:cNvSpPr>
          <p:nvPr/>
        </p:nvSpPr>
        <p:spPr>
          <a:xfrm>
            <a:off x="8059296" y="654089"/>
            <a:ext cx="3524250" cy="174842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b="1" dirty="0">
                <a:solidFill>
                  <a:schemeClr val="accent1">
                    <a:lumMod val="60000"/>
                    <a:lumOff val="40000"/>
                  </a:schemeClr>
                </a:solidFill>
                <a:latin typeface="Euclid Circular B" panose="020B0504000000000000" pitchFamily="34" charset="0"/>
                <a:ea typeface="Euclid Circular B" panose="020B0504000000000000" pitchFamily="34" charset="0"/>
              </a:rPr>
              <a:t>Download</a:t>
            </a:r>
            <a:br>
              <a:rPr lang="en-US" sz="3200" b="1" dirty="0">
                <a:latin typeface="Euclid Circular B" panose="020B0504000000000000" pitchFamily="34" charset="0"/>
                <a:ea typeface="Euclid Circular B" panose="020B0504000000000000" pitchFamily="34" charset="0"/>
              </a:rPr>
            </a:br>
            <a:r>
              <a:rPr lang="en-US" sz="3200" b="1" dirty="0">
                <a:solidFill>
                  <a:schemeClr val="accent1">
                    <a:lumMod val="60000"/>
                    <a:lumOff val="40000"/>
                  </a:schemeClr>
                </a:solidFill>
                <a:latin typeface="Euclid Circular B" panose="020B0504000000000000" pitchFamily="34" charset="0"/>
                <a:ea typeface="Euclid Circular B" panose="020B0504000000000000" pitchFamily="34" charset="0"/>
              </a:rPr>
              <a:t>Presentation</a:t>
            </a:r>
            <a:r>
              <a:rPr lang="en-US" sz="3200" b="1" dirty="0">
                <a:latin typeface="Euclid Circular B" panose="020B0504000000000000" pitchFamily="34" charset="0"/>
                <a:ea typeface="Euclid Circular B" panose="020B0504000000000000" pitchFamily="34" charset="0"/>
              </a:rPr>
              <a:t> </a:t>
            </a:r>
            <a:br>
              <a:rPr lang="en-US" sz="3200" b="1" dirty="0">
                <a:latin typeface="Euclid Circular B" panose="020B0504000000000000" pitchFamily="34" charset="0"/>
                <a:ea typeface="Euclid Circular B" panose="020B0504000000000000" pitchFamily="34" charset="0"/>
              </a:rPr>
            </a:br>
            <a:r>
              <a:rPr lang="en-US" sz="3200" b="1" dirty="0">
                <a:latin typeface="Euclid Circular B" panose="020B0504000000000000" pitchFamily="34" charset="0"/>
                <a:ea typeface="Euclid Circular B" panose="020B0504000000000000" pitchFamily="34" charset="0"/>
              </a:rPr>
              <a:t>Source-Code</a:t>
            </a:r>
            <a:endParaRPr lang="en-US" sz="3200" b="1" dirty="0">
              <a:latin typeface="Euclid Circular B" panose="020B0504000000000000" pitchFamily="34" charset="0"/>
              <a:ea typeface="Euclid Circular B" panose="020B0504000000000000" pitchFamily="34" charset="0"/>
              <a:hlinkClick r:id="rId8">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1377636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9844453-3B14-0F55-2E33-4F50E9EFEA54}"/>
              </a:ext>
            </a:extLst>
          </p:cNvPr>
          <p:cNvPicPr>
            <a:picLocks noChangeAspect="1"/>
          </p:cNvPicPr>
          <p:nvPr/>
        </p:nvPicPr>
        <p:blipFill>
          <a:blip r:embed="rId3"/>
          <a:stretch>
            <a:fillRect/>
          </a:stretch>
        </p:blipFill>
        <p:spPr>
          <a:xfrm>
            <a:off x="-1" y="0"/>
            <a:ext cx="12192001" cy="3322394"/>
          </a:xfrm>
          <a:prstGeom prst="rect">
            <a:avLst/>
          </a:prstGeom>
        </p:spPr>
      </p:pic>
      <p:pic>
        <p:nvPicPr>
          <p:cNvPr id="10" name="Picture 9">
            <a:extLst>
              <a:ext uri="{FF2B5EF4-FFF2-40B4-BE49-F238E27FC236}">
                <a16:creationId xmlns:a16="http://schemas.microsoft.com/office/drawing/2014/main" id="{88DDC6A2-738D-5551-1B88-2C9E5EFB7A79}"/>
              </a:ext>
            </a:extLst>
          </p:cNvPr>
          <p:cNvPicPr>
            <a:picLocks noChangeAspect="1"/>
          </p:cNvPicPr>
          <p:nvPr/>
        </p:nvPicPr>
        <p:blipFill>
          <a:blip r:embed="rId4"/>
          <a:stretch>
            <a:fillRect/>
          </a:stretch>
        </p:blipFill>
        <p:spPr>
          <a:xfrm>
            <a:off x="4365620" y="2657686"/>
            <a:ext cx="3851623" cy="3862534"/>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17" name="Title 1">
            <a:extLst>
              <a:ext uri="{FF2B5EF4-FFF2-40B4-BE49-F238E27FC236}">
                <a16:creationId xmlns:a16="http://schemas.microsoft.com/office/drawing/2014/main" id="{935FC405-EE93-DF2C-4357-6A0F6693DEAB}"/>
              </a:ext>
            </a:extLst>
          </p:cNvPr>
          <p:cNvSpPr>
            <a:spLocks noGrp="1"/>
          </p:cNvSpPr>
          <p:nvPr>
            <p:ph type="title"/>
          </p:nvPr>
        </p:nvSpPr>
        <p:spPr>
          <a:xfrm>
            <a:off x="798852" y="664440"/>
            <a:ext cx="10985157" cy="1758437"/>
          </a:xfrm>
          <a:effectLst>
            <a:glow rad="190500">
              <a:schemeClr val="accent1">
                <a:satMod val="175000"/>
                <a:alpha val="40000"/>
              </a:schemeClr>
            </a:glow>
            <a:outerShdw blurRad="571500" dist="38100" dir="5400000" algn="t" rotWithShape="0">
              <a:prstClr val="black">
                <a:alpha val="38000"/>
              </a:prstClr>
            </a:outerShdw>
            <a:softEdge rad="12700"/>
          </a:effectLst>
        </p:spPr>
        <p:txBody>
          <a:bodyPr>
            <a:normAutofit/>
          </a:bodyPr>
          <a:lstStyle/>
          <a:p>
            <a:pPr algn="r"/>
            <a:r>
              <a:rPr lang="en-US" sz="4800" b="1" i="0" dirty="0">
                <a:solidFill>
                  <a:schemeClr val="bg1"/>
                </a:solidFill>
                <a:effectLst/>
                <a:latin typeface="Euclid Circular B" panose="020B0504000000000000"/>
              </a:rPr>
              <a:t>5x </a:t>
            </a:r>
            <a:r>
              <a:rPr lang="tr-TR" sz="4800" b="1" i="0" dirty="0">
                <a:solidFill>
                  <a:schemeClr val="bg1"/>
                </a:solidFill>
                <a:effectLst/>
                <a:latin typeface="Lexend"/>
              </a:rPr>
              <a:t>ABP Personal Licence</a:t>
            </a:r>
            <a:endParaRPr lang="en-US" sz="4800" b="1" noProof="0" dirty="0">
              <a:solidFill>
                <a:schemeClr val="bg1"/>
              </a:solidFill>
              <a:latin typeface="Euclid Circular B" panose="020B0504000000000000"/>
              <a:ea typeface="Euclid Circular B" panose="020B0504000000000000" pitchFamily="34" charset="0"/>
            </a:endParaRPr>
          </a:p>
        </p:txBody>
      </p:sp>
      <p:sp>
        <p:nvSpPr>
          <p:cNvPr id="19" name="TextBox 18">
            <a:extLst>
              <a:ext uri="{FF2B5EF4-FFF2-40B4-BE49-F238E27FC236}">
                <a16:creationId xmlns:a16="http://schemas.microsoft.com/office/drawing/2014/main" id="{03FBDA1F-7E47-8A54-E223-E09B39D4C32B}"/>
              </a:ext>
            </a:extLst>
          </p:cNvPr>
          <p:cNvSpPr txBox="1"/>
          <p:nvPr/>
        </p:nvSpPr>
        <p:spPr>
          <a:xfrm>
            <a:off x="5435725" y="1899657"/>
            <a:ext cx="6303194" cy="523220"/>
          </a:xfrm>
          <a:prstGeom prst="rect">
            <a:avLst/>
          </a:prstGeom>
          <a:noFill/>
        </p:spPr>
        <p:txBody>
          <a:bodyPr wrap="square">
            <a:spAutoFit/>
          </a:bodyPr>
          <a:lstStyle/>
          <a:p>
            <a:pPr algn="r"/>
            <a:r>
              <a:rPr lang="tr-TR" sz="2800" dirty="0">
                <a:solidFill>
                  <a:schemeClr val="tx1">
                    <a:lumMod val="85000"/>
                    <a:lumOff val="15000"/>
                  </a:schemeClr>
                </a:solidFill>
              </a:rPr>
              <a:t>https://abp.io/community/raffles</a:t>
            </a:r>
          </a:p>
        </p:txBody>
      </p:sp>
    </p:spTree>
    <p:extLst>
      <p:ext uri="{BB962C8B-B14F-4D97-AF65-F5344CB8AC3E}">
        <p14:creationId xmlns:p14="http://schemas.microsoft.com/office/powerpoint/2010/main" val="3642220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29025BB-AD1B-87F3-FA0C-189D04B127B4}"/>
              </a:ext>
            </a:extLst>
          </p:cNvPr>
          <p:cNvSpPr txBox="1">
            <a:spLocks/>
          </p:cNvSpPr>
          <p:nvPr/>
        </p:nvSpPr>
        <p:spPr>
          <a:xfrm>
            <a:off x="0" y="0"/>
            <a:ext cx="12072551" cy="673443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tr-TR" sz="9800" dirty="0"/>
              <a:t>🙌</a:t>
            </a:r>
            <a:endParaRPr lang="en-US" sz="9800" dirty="0"/>
          </a:p>
          <a:p>
            <a:pPr algn="ctr"/>
            <a:endParaRPr lang="en-US" b="1" dirty="0">
              <a:solidFill>
                <a:srgbClr val="292D33"/>
              </a:solidFill>
              <a:latin typeface="Euclid Circular B" panose="020B0504000000000000" pitchFamily="34" charset="0"/>
            </a:endParaRPr>
          </a:p>
          <a:p>
            <a:pPr algn="ctr"/>
            <a:r>
              <a:rPr lang="en-US" sz="6200" b="1" dirty="0">
                <a:solidFill>
                  <a:srgbClr val="292D33"/>
                </a:solidFill>
                <a:latin typeface="Euclid Circular B" panose="020B0504000000000000" pitchFamily="34" charset="0"/>
              </a:rPr>
              <a:t>.NET Developers</a:t>
            </a:r>
            <a:r>
              <a:rPr lang="en-US" sz="6200" b="1" dirty="0">
                <a:solidFill>
                  <a:srgbClr val="292D33"/>
                </a:solidFill>
                <a:latin typeface="Euclid Circular B" panose="020B0504000000000000" pitchFamily="34" charset="0"/>
                <a:ea typeface="Euclid Circular B" panose="020B0504000000000000" pitchFamily="34" charset="0"/>
              </a:rPr>
              <a:t>?</a:t>
            </a:r>
          </a:p>
          <a:p>
            <a:pPr algn="ctr"/>
            <a:endParaRPr lang="en-US" b="1" dirty="0">
              <a:solidFill>
                <a:srgbClr val="292D33"/>
              </a:solidFill>
              <a:latin typeface="Euclid Circular B" panose="020B0504000000000000" pitchFamily="34" charset="0"/>
              <a:ea typeface="Euclid Circular B" panose="020B0504000000000000" pitchFamily="34" charset="0"/>
            </a:endParaRPr>
          </a:p>
          <a:p>
            <a:pPr algn="ctr"/>
            <a:r>
              <a:rPr lang="en-US" sz="6200" b="1" dirty="0">
                <a:solidFill>
                  <a:srgbClr val="292D33"/>
                </a:solidFill>
                <a:latin typeface="Euclid Circular B" panose="020B0504000000000000" pitchFamily="34" charset="0"/>
              </a:rPr>
              <a:t>Use AI in a real-world project?</a:t>
            </a:r>
          </a:p>
        </p:txBody>
      </p:sp>
    </p:spTree>
    <p:extLst>
      <p:ext uri="{BB962C8B-B14F-4D97-AF65-F5344CB8AC3E}">
        <p14:creationId xmlns:p14="http://schemas.microsoft.com/office/powerpoint/2010/main" val="335672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53FE995-1A24-AEEC-6DD5-9145F68DC484}"/>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DECF315A-CDE9-B102-FFF2-79C2F4F6CD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3479" y="934109"/>
            <a:ext cx="7898521" cy="59238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B291BBEE-A0EA-BAFC-9EF6-C5E95E9F1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684579" cy="50134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88139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AEB8DE9-38B3-F698-829C-0821DC35913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108F652-0C06-2C39-4991-A39AA1F2DED7}"/>
              </a:ext>
            </a:extLst>
          </p:cNvPr>
          <p:cNvPicPr>
            <a:picLocks noChangeAspect="1"/>
          </p:cNvPicPr>
          <p:nvPr/>
        </p:nvPicPr>
        <p:blipFill>
          <a:blip r:embed="rId3">
            <a:extLst>
              <a:ext uri="{28A0092B-C50C-407E-A947-70E740481C1C}">
                <a14:useLocalDpi xmlns:a14="http://schemas.microsoft.com/office/drawing/2010/main" val="0"/>
              </a:ext>
            </a:extLst>
          </a:blip>
          <a:srcRect l="17612"/>
          <a:stretch/>
        </p:blipFill>
        <p:spPr>
          <a:xfrm>
            <a:off x="0" y="0"/>
            <a:ext cx="4237640"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53FFE8BA-E145-2A17-267D-026F2BA51665}"/>
              </a:ext>
            </a:extLst>
          </p:cNvPr>
          <p:cNvPicPr>
            <a:picLocks noChangeAspect="1"/>
          </p:cNvPicPr>
          <p:nvPr/>
        </p:nvPicPr>
        <p:blipFill>
          <a:blip r:embed="rId4"/>
          <a:srcRect l="11567" r="14907" b="17724"/>
          <a:stretch/>
        </p:blipFill>
        <p:spPr>
          <a:xfrm>
            <a:off x="4237640" y="15766"/>
            <a:ext cx="8065597"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45961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469900"/>
            <a:ext cx="10515600" cy="1058863"/>
          </a:xfrm>
        </p:spPr>
        <p:txBody>
          <a:bodyPr/>
          <a:lstStyle/>
          <a:p>
            <a:r>
              <a:rPr lang="en-US" noProof="0" dirty="0">
                <a:solidFill>
                  <a:schemeClr val="tx1">
                    <a:lumMod val="50000"/>
                    <a:lumOff val="50000"/>
                  </a:schemeClr>
                </a:solidFill>
                <a:latin typeface="Euclid Circular B" panose="020B0504000000000000" pitchFamily="34" charset="0"/>
                <a:ea typeface="Euclid Circular B" panose="020B0504000000000000" pitchFamily="34" charset="0"/>
              </a:rPr>
              <a:t>Agenda</a:t>
            </a:r>
          </a:p>
        </p:txBody>
      </p:sp>
      <p:sp>
        <p:nvSpPr>
          <p:cNvPr id="3" name="Content Placeholder 2">
            <a:extLst>
              <a:ext uri="{FF2B5EF4-FFF2-40B4-BE49-F238E27FC236}">
                <a16:creationId xmlns:a16="http://schemas.microsoft.com/office/drawing/2014/main" id="{891C7693-D3DF-4635-96F4-97F3B4136FDF}"/>
              </a:ext>
            </a:extLst>
          </p:cNvPr>
          <p:cNvSpPr>
            <a:spLocks noGrp="1"/>
          </p:cNvSpPr>
          <p:nvPr>
            <p:ph idx="1"/>
          </p:nvPr>
        </p:nvSpPr>
        <p:spPr>
          <a:xfrm>
            <a:off x="838200" y="2535785"/>
            <a:ext cx="10844048" cy="2530708"/>
          </a:xfrm>
        </p:spPr>
        <p:txBody>
          <a:bodyPr>
            <a:normAutofit/>
          </a:bodyPr>
          <a:lstStyle/>
          <a:p>
            <a:r>
              <a:rPr lang="en-US" sz="4800" dirty="0">
                <a:latin typeface="Euclid Circular B" panose="020B0504000000000000" pitchFamily="34" charset="0"/>
                <a:ea typeface="Euclid Circular B" panose="020B0504000000000000" pitchFamily="34" charset="0"/>
              </a:rPr>
              <a:t> The past, present and future of AI</a:t>
            </a:r>
          </a:p>
          <a:p>
            <a:r>
              <a:rPr lang="en-US" sz="4800" dirty="0">
                <a:latin typeface="Euclid Circular B" panose="020B0504000000000000" pitchFamily="34" charset="0"/>
                <a:ea typeface="Euclid Circular B" panose="020B0504000000000000" pitchFamily="34" charset="0"/>
              </a:rPr>
              <a:t> AI for .NET Developers</a:t>
            </a:r>
          </a:p>
          <a:p>
            <a:r>
              <a:rPr lang="en-US" sz="4800" dirty="0">
                <a:latin typeface="Euclid Circular B" panose="020B0504000000000000" pitchFamily="34" charset="0"/>
                <a:ea typeface="Euclid Circular B" panose="020B0504000000000000" pitchFamily="34" charset="0"/>
              </a:rPr>
              <a:t> Live Coding</a:t>
            </a:r>
          </a:p>
        </p:txBody>
      </p:sp>
    </p:spTree>
    <p:extLst>
      <p:ext uri="{BB962C8B-B14F-4D97-AF65-F5344CB8AC3E}">
        <p14:creationId xmlns:p14="http://schemas.microsoft.com/office/powerpoint/2010/main" val="721846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2B0FCE4-5B83-DF66-3B5F-BF138541F5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6B8590-93A4-21C4-A14F-642318792B41}"/>
              </a:ext>
            </a:extLst>
          </p:cNvPr>
          <p:cNvSpPr>
            <a:spLocks noGrp="1"/>
          </p:cNvSpPr>
          <p:nvPr>
            <p:ph type="title"/>
          </p:nvPr>
        </p:nvSpPr>
        <p:spPr>
          <a:xfrm>
            <a:off x="0" y="1952091"/>
            <a:ext cx="12192000" cy="2835666"/>
          </a:xfrm>
        </p:spPr>
        <p:txBody>
          <a:bodyPr>
            <a:normAutofit/>
          </a:bodyPr>
          <a:lstStyle/>
          <a:p>
            <a:pPr algn="ctr"/>
            <a:r>
              <a:rPr lang="en-US" sz="6000" dirty="0">
                <a:latin typeface="Euclid Circular B" panose="020B0504000000000000" pitchFamily="34" charset="0"/>
                <a:ea typeface="Euclid Circular B" panose="020B0504000000000000" pitchFamily="34" charset="0"/>
              </a:rPr>
              <a:t>The </a:t>
            </a:r>
            <a:r>
              <a:rPr lang="en-US" sz="6000" b="1" dirty="0">
                <a:latin typeface="Euclid Circular B" panose="020B0504000000000000" pitchFamily="34" charset="0"/>
                <a:ea typeface="Euclid Circular B" panose="020B0504000000000000" pitchFamily="34" charset="0"/>
              </a:rPr>
              <a:t>past</a:t>
            </a:r>
            <a:r>
              <a:rPr lang="en-US" sz="6000" dirty="0">
                <a:latin typeface="Euclid Circular B" panose="020B0504000000000000" pitchFamily="34" charset="0"/>
                <a:ea typeface="Euclid Circular B" panose="020B0504000000000000" pitchFamily="34" charset="0"/>
              </a:rPr>
              <a:t>, </a:t>
            </a:r>
            <a:r>
              <a:rPr lang="en-US" sz="6000" b="1" dirty="0">
                <a:latin typeface="Euclid Circular B" panose="020B0504000000000000" pitchFamily="34" charset="0"/>
                <a:ea typeface="Euclid Circular B" panose="020B0504000000000000" pitchFamily="34" charset="0"/>
              </a:rPr>
              <a:t>present</a:t>
            </a:r>
            <a:r>
              <a:rPr lang="en-US" sz="6000" dirty="0">
                <a:latin typeface="Euclid Circular B" panose="020B0504000000000000" pitchFamily="34" charset="0"/>
                <a:ea typeface="Euclid Circular B" panose="020B0504000000000000" pitchFamily="34" charset="0"/>
              </a:rPr>
              <a:t>, and </a:t>
            </a:r>
            <a:r>
              <a:rPr lang="en-US" sz="6000" b="1" dirty="0">
                <a:latin typeface="Euclid Circular B" panose="020B0504000000000000" pitchFamily="34" charset="0"/>
                <a:ea typeface="Euclid Circular B" panose="020B0504000000000000" pitchFamily="34" charset="0"/>
              </a:rPr>
              <a:t>future</a:t>
            </a:r>
            <a:r>
              <a:rPr lang="en-US" sz="6000" dirty="0">
                <a:latin typeface="Euclid Circular B" panose="020B0504000000000000" pitchFamily="34" charset="0"/>
                <a:ea typeface="Euclid Circular B" panose="020B0504000000000000" pitchFamily="34" charset="0"/>
              </a:rPr>
              <a:t> of </a:t>
            </a:r>
            <a:r>
              <a:rPr lang="en-US" sz="6000" b="1" dirty="0">
                <a:latin typeface="Euclid Circular B" panose="020B0504000000000000" pitchFamily="34" charset="0"/>
                <a:ea typeface="Euclid Circular B" panose="020B0504000000000000" pitchFamily="34" charset="0"/>
              </a:rPr>
              <a:t>AI</a:t>
            </a:r>
            <a:endParaRPr lang="en-US" sz="6000" b="1" noProof="0"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30846397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25417</TotalTime>
  <Words>2712</Words>
  <Application>Microsoft Office PowerPoint</Application>
  <PresentationFormat>Widescreen</PresentationFormat>
  <Paragraphs>297</Paragraphs>
  <Slides>32</Slides>
  <Notes>29</Notes>
  <HiddenSlides>1</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72Brand</vt:lpstr>
      <vt:lpstr>Arial</vt:lpstr>
      <vt:lpstr>Calibri</vt:lpstr>
      <vt:lpstr>Calibri Light</vt:lpstr>
      <vt:lpstr>Euclid Circular B</vt:lpstr>
      <vt:lpstr>Euclid Circular B Light</vt:lpstr>
      <vt:lpstr>Lexend</vt:lpstr>
      <vt:lpstr>Poppins</vt:lpstr>
      <vt:lpstr>Office Theme</vt:lpstr>
      <vt:lpstr>AI as a Simple Developer</vt:lpstr>
      <vt:lpstr>PowerPoint Presentation</vt:lpstr>
      <vt:lpstr>PowerPoint Presentation</vt:lpstr>
      <vt:lpstr>5x ABP Personal Licence</vt:lpstr>
      <vt:lpstr>PowerPoint Presentation</vt:lpstr>
      <vt:lpstr>PowerPoint Presentation</vt:lpstr>
      <vt:lpstr>PowerPoint Presentation</vt:lpstr>
      <vt:lpstr>Agenda</vt:lpstr>
      <vt:lpstr>The past, present, and future of AI</vt:lpstr>
      <vt:lpstr>1956 — The Birth of Artificial Intelligence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 for Developers</vt:lpstr>
      <vt:lpstr>PowerPoint Presentation</vt:lpstr>
      <vt:lpstr>PowerPoint Presentation</vt:lpstr>
      <vt:lpstr>Live Coding: Photo Picker</vt:lpstr>
      <vt:lpstr>Download Ollama</vt:lpstr>
      <vt:lpstr>Run Ollama</vt:lpstr>
      <vt:lpstr>Reliable?</vt:lpstr>
      <vt:lpstr>PowerPoint Presentation</vt:lpstr>
      <vt:lpstr>Alper EBİÇOĞLU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Monolith First for Microservice Architecture</dc:title>
  <dc:creator>Halil Kalkan</dc:creator>
  <cp:lastModifiedBy>Alper Ebiçoğlu</cp:lastModifiedBy>
  <cp:revision>1160</cp:revision>
  <dcterms:created xsi:type="dcterms:W3CDTF">2022-02-27T10:42:11Z</dcterms:created>
  <dcterms:modified xsi:type="dcterms:W3CDTF">2025-02-07T17:39:31Z</dcterms:modified>
</cp:coreProperties>
</file>